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9" r:id="rId11"/>
    <p:sldId id="270" r:id="rId12"/>
    <p:sldId id="271" r:id="rId13"/>
    <p:sldId id="272" r:id="rId14"/>
    <p:sldId id="273" r:id="rId15"/>
    <p:sldId id="274" r:id="rId16"/>
    <p:sldId id="279" r:id="rId17"/>
    <p:sldId id="280" r:id="rId18"/>
  </p:sldIdLst>
  <p:sldSz cx="9144000" cy="6858000" type="screen4x3"/>
  <p:notesSz cx="9144000" cy="6858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Arial" panose="020B0604020202020204" pitchFamily="34" charset="0"/>
      <p:regular r:id="rId23"/>
    </p:embeddedFont>
    <p:embeddedFont>
      <p:font typeface="Wingdings" panose="05000000000000000000" pitchFamily="2" charset="2"/>
      <p:regular r:id="rId24"/>
    </p:embeddedFont>
    <p:embeddedFont>
      <p:font typeface="Times New Roman" panose="02020603050405020304" pitchFamily="18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1116" y="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57706" y="461594"/>
            <a:ext cx="7228586" cy="6972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07340" y="1598421"/>
            <a:ext cx="8529319" cy="47815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4/21/2020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wikipedia.com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2685" y="541146"/>
            <a:ext cx="4123054" cy="14547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" algn="ctr">
              <a:lnSpc>
                <a:spcPts val="4245"/>
              </a:lnSpc>
              <a:spcBef>
                <a:spcPts val="100"/>
              </a:spcBef>
            </a:pPr>
            <a:r>
              <a:rPr sz="3600" b="1" dirty="0">
                <a:latin typeface="Calibri"/>
                <a:cs typeface="Calibri"/>
              </a:rPr>
              <a:t>A </a:t>
            </a:r>
            <a:r>
              <a:rPr sz="3600" b="1" spc="-15" dirty="0">
                <a:latin typeface="Calibri"/>
                <a:cs typeface="Calibri"/>
              </a:rPr>
              <a:t>présentation</a:t>
            </a:r>
            <a:r>
              <a:rPr sz="3600" b="1" spc="-35" dirty="0">
                <a:latin typeface="Calibri"/>
                <a:cs typeface="Calibri"/>
              </a:rPr>
              <a:t> </a:t>
            </a:r>
            <a:r>
              <a:rPr sz="3600" b="1" dirty="0">
                <a:latin typeface="Calibri"/>
                <a:cs typeface="Calibri"/>
              </a:rPr>
              <a:t>on</a:t>
            </a:r>
            <a:endParaRPr sz="3600">
              <a:latin typeface="Calibri"/>
              <a:cs typeface="Calibri"/>
            </a:endParaRPr>
          </a:p>
          <a:p>
            <a:pPr algn="ctr">
              <a:lnSpc>
                <a:spcPts val="7005"/>
              </a:lnSpc>
            </a:pPr>
            <a:r>
              <a:rPr sz="5900" b="1" spc="-5" dirty="0">
                <a:latin typeface="Calibri"/>
                <a:cs typeface="Calibri"/>
              </a:rPr>
              <a:t>Mai</a:t>
            </a:r>
            <a:r>
              <a:rPr sz="5900" b="1" spc="-75" dirty="0">
                <a:latin typeface="Calibri"/>
                <a:cs typeface="Calibri"/>
              </a:rPr>
              <a:t>n</a:t>
            </a:r>
            <a:r>
              <a:rPr sz="5900" b="1" spc="-70" dirty="0">
                <a:latin typeface="Calibri"/>
                <a:cs typeface="Calibri"/>
              </a:rPr>
              <a:t>t</a:t>
            </a:r>
            <a:r>
              <a:rPr sz="5900" b="1" spc="-5" dirty="0">
                <a:latin typeface="Calibri"/>
                <a:cs typeface="Calibri"/>
              </a:rPr>
              <a:t>enance</a:t>
            </a:r>
            <a:endParaRPr sz="5900">
              <a:latin typeface="Calibri"/>
              <a:cs typeface="Calibri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2361437"/>
            <a:ext cx="4267200" cy="449655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Rectangle 3"/>
          <p:cNvSpPr/>
          <p:nvPr/>
        </p:nvSpPr>
        <p:spPr>
          <a:xfrm>
            <a:off x="4458117" y="4267200"/>
            <a:ext cx="3733800" cy="2362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b="1" dirty="0" smtClean="0">
                <a:solidFill>
                  <a:schemeClr val="tx1"/>
                </a:solidFill>
              </a:rPr>
              <a:t>Name :Prashant Raulji</a:t>
            </a:r>
          </a:p>
          <a:p>
            <a:r>
              <a:rPr lang="en-IN" b="1" dirty="0" smtClean="0">
                <a:solidFill>
                  <a:schemeClr val="tx1"/>
                </a:solidFill>
              </a:rPr>
              <a:t>Er.NO:170410107096</a:t>
            </a:r>
          </a:p>
          <a:p>
            <a:r>
              <a:rPr lang="en-IN" b="1" dirty="0" smtClean="0">
                <a:solidFill>
                  <a:schemeClr val="tx1"/>
                </a:solidFill>
              </a:rPr>
              <a:t>TY CE -2 batch –B   </a:t>
            </a:r>
            <a:endParaRPr lang="en-IN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11530" y="1291330"/>
            <a:ext cx="7186930" cy="4837430"/>
          </a:xfrm>
          <a:prstGeom prst="rect">
            <a:avLst/>
          </a:prstGeom>
        </p:spPr>
        <p:txBody>
          <a:bodyPr vert="horz" wrap="square" lIns="0" tIns="1016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80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800" spc="-10" dirty="0">
                <a:latin typeface="Calibri"/>
                <a:cs typeface="Calibri"/>
              </a:rPr>
              <a:t>Maintenance </a:t>
            </a:r>
            <a:r>
              <a:rPr sz="2800" spc="-20" dirty="0">
                <a:latin typeface="Calibri"/>
                <a:cs typeface="Calibri"/>
              </a:rPr>
              <a:t>to </a:t>
            </a:r>
            <a:r>
              <a:rPr sz="2800" spc="-15" dirty="0">
                <a:latin typeface="Calibri"/>
                <a:cs typeface="Calibri"/>
              </a:rPr>
              <a:t>repair software</a:t>
            </a:r>
            <a:r>
              <a:rPr sz="2800" spc="50" dirty="0">
                <a:latin typeface="Calibri"/>
                <a:cs typeface="Calibri"/>
              </a:rPr>
              <a:t> </a:t>
            </a:r>
            <a:r>
              <a:rPr sz="2800" spc="-15" dirty="0">
                <a:latin typeface="Calibri"/>
                <a:cs typeface="Calibri"/>
              </a:rPr>
              <a:t>faults</a:t>
            </a:r>
            <a:endParaRPr sz="2800">
              <a:latin typeface="Calibri"/>
              <a:cs typeface="Calibri"/>
            </a:endParaRPr>
          </a:p>
          <a:p>
            <a:pPr marL="756285" marR="5080" lvl="1" indent="-287020">
              <a:lnSpc>
                <a:spcPct val="100000"/>
              </a:lnSpc>
              <a:spcBef>
                <a:spcPts val="605"/>
              </a:spcBef>
              <a:buFont typeface="Arial"/>
              <a:buChar char="–"/>
              <a:tabLst>
                <a:tab pos="756920" algn="l"/>
              </a:tabLst>
            </a:pPr>
            <a:r>
              <a:rPr sz="2400" spc="-5" dirty="0">
                <a:latin typeface="Calibri"/>
                <a:cs typeface="Calibri"/>
              </a:rPr>
              <a:t>Changing </a:t>
            </a:r>
            <a:r>
              <a:rPr sz="2400" dirty="0">
                <a:latin typeface="Calibri"/>
                <a:cs typeface="Calibri"/>
              </a:rPr>
              <a:t>a </a:t>
            </a:r>
            <a:r>
              <a:rPr sz="2400" spc="-25" dirty="0">
                <a:latin typeface="Calibri"/>
                <a:cs typeface="Calibri"/>
              </a:rPr>
              <a:t>system </a:t>
            </a:r>
            <a:r>
              <a:rPr sz="2400" spc="-15" dirty="0">
                <a:latin typeface="Calibri"/>
                <a:cs typeface="Calibri"/>
              </a:rPr>
              <a:t>to correct </a:t>
            </a:r>
            <a:r>
              <a:rPr sz="2400" spc="-5" dirty="0">
                <a:latin typeface="Calibri"/>
                <a:cs typeface="Calibri"/>
              </a:rPr>
              <a:t>deficiencies </a:t>
            </a:r>
            <a:r>
              <a:rPr sz="2400" dirty="0">
                <a:latin typeface="Calibri"/>
                <a:cs typeface="Calibri"/>
              </a:rPr>
              <a:t>in the </a:t>
            </a:r>
            <a:r>
              <a:rPr sz="2400" spc="-25" dirty="0">
                <a:latin typeface="Calibri"/>
                <a:cs typeface="Calibri"/>
              </a:rPr>
              <a:t>way  </a:t>
            </a:r>
            <a:r>
              <a:rPr sz="2400" dirty="0">
                <a:latin typeface="Calibri"/>
                <a:cs typeface="Calibri"/>
              </a:rPr>
              <a:t>meets its</a:t>
            </a:r>
            <a:r>
              <a:rPr sz="2400" spc="-5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requirements.</a:t>
            </a:r>
            <a:endParaRPr sz="2400">
              <a:latin typeface="Calibri"/>
              <a:cs typeface="Calibri"/>
            </a:endParaRPr>
          </a:p>
          <a:p>
            <a:pPr marL="355600" marR="313055" indent="-342900">
              <a:lnSpc>
                <a:spcPct val="100000"/>
              </a:lnSpc>
              <a:spcBef>
                <a:spcPts val="64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800" spc="-10" dirty="0">
                <a:latin typeface="Calibri"/>
                <a:cs typeface="Calibri"/>
              </a:rPr>
              <a:t>Maintenance </a:t>
            </a:r>
            <a:r>
              <a:rPr sz="2800" spc="-20" dirty="0">
                <a:latin typeface="Calibri"/>
                <a:cs typeface="Calibri"/>
              </a:rPr>
              <a:t>to </a:t>
            </a:r>
            <a:r>
              <a:rPr sz="2800" spc="-10" dirty="0">
                <a:latin typeface="Calibri"/>
                <a:cs typeface="Calibri"/>
              </a:rPr>
              <a:t>adapt </a:t>
            </a:r>
            <a:r>
              <a:rPr sz="2800" spc="-15" dirty="0">
                <a:latin typeface="Calibri"/>
                <a:cs typeface="Calibri"/>
              </a:rPr>
              <a:t>software to </a:t>
            </a:r>
            <a:r>
              <a:rPr sz="2800" spc="-5" dirty="0">
                <a:latin typeface="Calibri"/>
                <a:cs typeface="Calibri"/>
              </a:rPr>
              <a:t>a </a:t>
            </a:r>
            <a:r>
              <a:rPr sz="2800" spc="-25" dirty="0">
                <a:latin typeface="Calibri"/>
                <a:cs typeface="Calibri"/>
              </a:rPr>
              <a:t>different  </a:t>
            </a:r>
            <a:r>
              <a:rPr sz="2800" spc="-15" dirty="0">
                <a:latin typeface="Calibri"/>
                <a:cs typeface="Calibri"/>
              </a:rPr>
              <a:t>operating</a:t>
            </a:r>
            <a:r>
              <a:rPr sz="2800" spc="-10" dirty="0">
                <a:latin typeface="Calibri"/>
                <a:cs typeface="Calibri"/>
              </a:rPr>
              <a:t> </a:t>
            </a:r>
            <a:r>
              <a:rPr sz="2800" spc="-20" dirty="0">
                <a:latin typeface="Calibri"/>
                <a:cs typeface="Calibri"/>
              </a:rPr>
              <a:t>environment</a:t>
            </a:r>
            <a:endParaRPr sz="2800">
              <a:latin typeface="Calibri"/>
              <a:cs typeface="Calibri"/>
            </a:endParaRPr>
          </a:p>
          <a:p>
            <a:pPr marL="756285" marR="169545" lvl="1" indent="-287020">
              <a:lnSpc>
                <a:spcPct val="100000"/>
              </a:lnSpc>
              <a:spcBef>
                <a:spcPts val="605"/>
              </a:spcBef>
              <a:buFont typeface="Arial"/>
              <a:buChar char="–"/>
              <a:tabLst>
                <a:tab pos="756920" algn="l"/>
              </a:tabLst>
            </a:pPr>
            <a:r>
              <a:rPr sz="2400" spc="-5" dirty="0">
                <a:latin typeface="Calibri"/>
                <a:cs typeface="Calibri"/>
              </a:rPr>
              <a:t>Changing </a:t>
            </a:r>
            <a:r>
              <a:rPr sz="2400" dirty="0">
                <a:latin typeface="Calibri"/>
                <a:cs typeface="Calibri"/>
              </a:rPr>
              <a:t>a </a:t>
            </a:r>
            <a:r>
              <a:rPr sz="2400" spc="-25" dirty="0">
                <a:latin typeface="Calibri"/>
                <a:cs typeface="Calibri"/>
              </a:rPr>
              <a:t>system </a:t>
            </a:r>
            <a:r>
              <a:rPr sz="2400" spc="-5" dirty="0">
                <a:latin typeface="Calibri"/>
                <a:cs typeface="Calibri"/>
              </a:rPr>
              <a:t>so </a:t>
            </a:r>
            <a:r>
              <a:rPr sz="2400" spc="-10" dirty="0">
                <a:latin typeface="Calibri"/>
                <a:cs typeface="Calibri"/>
              </a:rPr>
              <a:t>that </a:t>
            </a:r>
            <a:r>
              <a:rPr sz="2400" dirty="0">
                <a:latin typeface="Calibri"/>
                <a:cs typeface="Calibri"/>
              </a:rPr>
              <a:t>it </a:t>
            </a:r>
            <a:r>
              <a:rPr sz="2400" spc="-15" dirty="0">
                <a:latin typeface="Calibri"/>
                <a:cs typeface="Calibri"/>
              </a:rPr>
              <a:t>operates </a:t>
            </a:r>
            <a:r>
              <a:rPr sz="2400" dirty="0">
                <a:latin typeface="Calibri"/>
                <a:cs typeface="Calibri"/>
              </a:rPr>
              <a:t>in a </a:t>
            </a:r>
            <a:r>
              <a:rPr sz="2400" spc="-20" dirty="0">
                <a:latin typeface="Calibri"/>
                <a:cs typeface="Calibri"/>
              </a:rPr>
              <a:t>different  </a:t>
            </a:r>
            <a:r>
              <a:rPr sz="2400" spc="-15" dirty="0">
                <a:latin typeface="Calibri"/>
                <a:cs typeface="Calibri"/>
              </a:rPr>
              <a:t>environment </a:t>
            </a:r>
            <a:r>
              <a:rPr sz="2400" spc="-30" dirty="0">
                <a:latin typeface="Calibri"/>
                <a:cs typeface="Calibri"/>
              </a:rPr>
              <a:t>(computer, </a:t>
            </a:r>
            <a:r>
              <a:rPr sz="2400" spc="-5" dirty="0">
                <a:latin typeface="Calibri"/>
                <a:cs typeface="Calibri"/>
              </a:rPr>
              <a:t>OS, </a:t>
            </a:r>
            <a:r>
              <a:rPr sz="2400" spc="-10" dirty="0">
                <a:latin typeface="Calibri"/>
                <a:cs typeface="Calibri"/>
              </a:rPr>
              <a:t>etc.) </a:t>
            </a:r>
            <a:r>
              <a:rPr sz="2400" spc="-15" dirty="0">
                <a:latin typeface="Calibri"/>
                <a:cs typeface="Calibri"/>
              </a:rPr>
              <a:t>from </a:t>
            </a:r>
            <a:r>
              <a:rPr sz="2400" dirty="0">
                <a:latin typeface="Calibri"/>
                <a:cs typeface="Calibri"/>
              </a:rPr>
              <a:t>its initial  </a:t>
            </a:r>
            <a:r>
              <a:rPr sz="2400" spc="-5" dirty="0">
                <a:latin typeface="Calibri"/>
                <a:cs typeface="Calibri"/>
              </a:rPr>
              <a:t>implementation.</a:t>
            </a:r>
            <a:endParaRPr sz="2400">
              <a:latin typeface="Calibri"/>
              <a:cs typeface="Calibri"/>
            </a:endParaRPr>
          </a:p>
          <a:p>
            <a:pPr marL="355600" marR="194310" indent="-342900">
              <a:lnSpc>
                <a:spcPct val="100000"/>
              </a:lnSpc>
              <a:spcBef>
                <a:spcPts val="65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800" spc="-10" dirty="0">
                <a:latin typeface="Calibri"/>
                <a:cs typeface="Calibri"/>
              </a:rPr>
              <a:t>Maintenance </a:t>
            </a:r>
            <a:r>
              <a:rPr sz="2800" spc="-20" dirty="0">
                <a:latin typeface="Calibri"/>
                <a:cs typeface="Calibri"/>
              </a:rPr>
              <a:t>to </a:t>
            </a:r>
            <a:r>
              <a:rPr sz="2800" spc="-5" dirty="0">
                <a:latin typeface="Calibri"/>
                <a:cs typeface="Calibri"/>
              </a:rPr>
              <a:t>add </a:t>
            </a:r>
            <a:r>
              <a:rPr sz="2800" spc="-20" dirty="0">
                <a:latin typeface="Calibri"/>
                <a:cs typeface="Calibri"/>
              </a:rPr>
              <a:t>to </a:t>
            </a:r>
            <a:r>
              <a:rPr sz="2800" spc="-5" dirty="0">
                <a:latin typeface="Calibri"/>
                <a:cs typeface="Calibri"/>
              </a:rPr>
              <a:t>or modify the </a:t>
            </a:r>
            <a:r>
              <a:rPr sz="2800" spc="-45" dirty="0">
                <a:latin typeface="Calibri"/>
                <a:cs typeface="Calibri"/>
              </a:rPr>
              <a:t>system’s  </a:t>
            </a:r>
            <a:r>
              <a:rPr sz="2800" spc="-5" dirty="0">
                <a:latin typeface="Calibri"/>
                <a:cs typeface="Calibri"/>
              </a:rPr>
              <a:t>functionality</a:t>
            </a:r>
            <a:endParaRPr sz="2800">
              <a:latin typeface="Calibri"/>
              <a:cs typeface="Calibri"/>
            </a:endParaRPr>
          </a:p>
          <a:p>
            <a:pPr marL="756285" lvl="1" indent="-287020">
              <a:lnSpc>
                <a:spcPct val="100000"/>
              </a:lnSpc>
              <a:spcBef>
                <a:spcPts val="600"/>
              </a:spcBef>
              <a:buFont typeface="Arial"/>
              <a:buChar char="–"/>
              <a:tabLst>
                <a:tab pos="756920" algn="l"/>
              </a:tabLst>
            </a:pPr>
            <a:r>
              <a:rPr sz="2400" dirty="0">
                <a:latin typeface="Calibri"/>
                <a:cs typeface="Calibri"/>
              </a:rPr>
              <a:t>Modifying the </a:t>
            </a:r>
            <a:r>
              <a:rPr sz="2400" spc="-25" dirty="0">
                <a:latin typeface="Calibri"/>
                <a:cs typeface="Calibri"/>
              </a:rPr>
              <a:t>system </a:t>
            </a:r>
            <a:r>
              <a:rPr sz="2400" spc="-15" dirty="0">
                <a:latin typeface="Calibri"/>
                <a:cs typeface="Calibri"/>
              </a:rPr>
              <a:t>to </a:t>
            </a:r>
            <a:r>
              <a:rPr sz="2400" spc="-10" dirty="0">
                <a:latin typeface="Calibri"/>
                <a:cs typeface="Calibri"/>
              </a:rPr>
              <a:t>satisfy </a:t>
            </a:r>
            <a:r>
              <a:rPr sz="2400" spc="-5" dirty="0">
                <a:latin typeface="Calibri"/>
                <a:cs typeface="Calibri"/>
              </a:rPr>
              <a:t>new</a:t>
            </a:r>
            <a:r>
              <a:rPr sz="2400" spc="-2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requirements.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Need </a:t>
            </a:r>
            <a:r>
              <a:rPr spc="-35" dirty="0"/>
              <a:t>for </a:t>
            </a:r>
            <a:r>
              <a:rPr spc="-15" dirty="0"/>
              <a:t>software</a:t>
            </a:r>
            <a:r>
              <a:rPr spc="-20" dirty="0"/>
              <a:t> </a:t>
            </a:r>
            <a:r>
              <a:rPr spc="-10" dirty="0"/>
              <a:t>maintenance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46633" y="34544"/>
            <a:ext cx="504698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b="1" spc="-5" dirty="0">
                <a:latin typeface="Calibri"/>
                <a:cs typeface="Calibri"/>
              </a:rPr>
              <a:t>Optimal</a:t>
            </a:r>
            <a:r>
              <a:rPr b="1" spc="-70" dirty="0">
                <a:latin typeface="Calibri"/>
                <a:cs typeface="Calibri"/>
              </a:rPr>
              <a:t> </a:t>
            </a:r>
            <a:r>
              <a:rPr b="1" spc="-15" dirty="0">
                <a:latin typeface="Calibri"/>
                <a:cs typeface="Calibri"/>
              </a:rPr>
              <a:t>maintenance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307340" y="772413"/>
            <a:ext cx="8649335" cy="50069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78740">
              <a:lnSpc>
                <a:spcPct val="100000"/>
              </a:lnSpc>
              <a:spcBef>
                <a:spcPts val="95"/>
              </a:spcBef>
            </a:pPr>
            <a:r>
              <a:rPr sz="2800" spc="-5" dirty="0">
                <a:latin typeface="Calibri"/>
                <a:cs typeface="Calibri"/>
              </a:rPr>
              <a:t>Its the </a:t>
            </a:r>
            <a:r>
              <a:rPr sz="2800" spc="-10" dirty="0">
                <a:latin typeface="Calibri"/>
                <a:cs typeface="Calibri"/>
              </a:rPr>
              <a:t>discipline </a:t>
            </a:r>
            <a:r>
              <a:rPr sz="2800" spc="-5" dirty="0">
                <a:latin typeface="Calibri"/>
                <a:cs typeface="Calibri"/>
              </a:rPr>
              <a:t>which is </a:t>
            </a:r>
            <a:r>
              <a:rPr sz="2800" spc="-10" dirty="0">
                <a:latin typeface="Calibri"/>
                <a:cs typeface="Calibri"/>
              </a:rPr>
              <a:t>concerned </a:t>
            </a:r>
            <a:r>
              <a:rPr sz="2800" spc="-5" dirty="0">
                <a:latin typeface="Calibri"/>
                <a:cs typeface="Calibri"/>
              </a:rPr>
              <a:t>with </a:t>
            </a:r>
            <a:r>
              <a:rPr sz="2800" spc="-15" dirty="0">
                <a:latin typeface="Calibri"/>
                <a:cs typeface="Calibri"/>
              </a:rPr>
              <a:t>maintaining </a:t>
            </a:r>
            <a:r>
              <a:rPr sz="2800" spc="-5" dirty="0">
                <a:latin typeface="Calibri"/>
                <a:cs typeface="Calibri"/>
              </a:rPr>
              <a:t>a  </a:t>
            </a:r>
            <a:r>
              <a:rPr sz="2800" spc="-30" dirty="0">
                <a:latin typeface="Calibri"/>
                <a:cs typeface="Calibri"/>
              </a:rPr>
              <a:t>system </a:t>
            </a:r>
            <a:r>
              <a:rPr sz="2800" spc="-5" dirty="0">
                <a:latin typeface="Calibri"/>
                <a:cs typeface="Calibri"/>
              </a:rPr>
              <a:t>in a manner </a:t>
            </a:r>
            <a:r>
              <a:rPr sz="2800" spc="-10" dirty="0">
                <a:latin typeface="Calibri"/>
                <a:cs typeface="Calibri"/>
              </a:rPr>
              <a:t>that </a:t>
            </a:r>
            <a:r>
              <a:rPr sz="2800" spc="-15" dirty="0">
                <a:latin typeface="Calibri"/>
                <a:cs typeface="Calibri"/>
              </a:rPr>
              <a:t>maximizes </a:t>
            </a:r>
            <a:r>
              <a:rPr sz="2800" spc="-15" dirty="0">
                <a:solidFill>
                  <a:srgbClr val="0F243E"/>
                </a:solidFill>
                <a:latin typeface="Calibri"/>
                <a:cs typeface="Calibri"/>
              </a:rPr>
              <a:t>profit </a:t>
            </a:r>
            <a:r>
              <a:rPr sz="2800" spc="-5" dirty="0">
                <a:solidFill>
                  <a:srgbClr val="0F243E"/>
                </a:solidFill>
                <a:latin typeface="Calibri"/>
                <a:cs typeface="Calibri"/>
              </a:rPr>
              <a:t>or </a:t>
            </a:r>
            <a:r>
              <a:rPr sz="2800" spc="-15" dirty="0">
                <a:solidFill>
                  <a:srgbClr val="0F243E"/>
                </a:solidFill>
                <a:latin typeface="Calibri"/>
                <a:cs typeface="Calibri"/>
              </a:rPr>
              <a:t>minimizes</a:t>
            </a:r>
            <a:r>
              <a:rPr sz="2800" spc="140" dirty="0">
                <a:solidFill>
                  <a:srgbClr val="0F243E"/>
                </a:solidFill>
                <a:latin typeface="Calibri"/>
                <a:cs typeface="Calibri"/>
              </a:rPr>
              <a:t> </a:t>
            </a:r>
            <a:r>
              <a:rPr sz="2800" spc="-15" dirty="0">
                <a:solidFill>
                  <a:srgbClr val="0F243E"/>
                </a:solidFill>
                <a:latin typeface="Calibri"/>
                <a:cs typeface="Calibri"/>
              </a:rPr>
              <a:t>cost.</a:t>
            </a:r>
            <a:endParaRPr sz="2800">
              <a:latin typeface="Calibri"/>
              <a:cs typeface="Calibri"/>
            </a:endParaRPr>
          </a:p>
          <a:p>
            <a:pPr marL="660400" marR="761365" indent="-342900">
              <a:lnSpc>
                <a:spcPct val="100000"/>
              </a:lnSpc>
              <a:spcBef>
                <a:spcPts val="1080"/>
              </a:spcBef>
              <a:buFont typeface="Arial"/>
              <a:buChar char="•"/>
              <a:tabLst>
                <a:tab pos="659765" algn="l"/>
                <a:tab pos="660400" algn="l"/>
              </a:tabLst>
            </a:pPr>
            <a:r>
              <a:rPr sz="2800" spc="-15" dirty="0">
                <a:latin typeface="Calibri"/>
                <a:cs typeface="Calibri"/>
              </a:rPr>
              <a:t>Cost </a:t>
            </a:r>
            <a:r>
              <a:rPr sz="2800" spc="-10" dirty="0">
                <a:latin typeface="Calibri"/>
                <a:cs typeface="Calibri"/>
              </a:rPr>
              <a:t>functions depending </a:t>
            </a:r>
            <a:r>
              <a:rPr sz="2800" spc="-5" dirty="0">
                <a:latin typeface="Calibri"/>
                <a:cs typeface="Calibri"/>
              </a:rPr>
              <a:t>on the </a:t>
            </a:r>
            <a:r>
              <a:rPr sz="2800" spc="-10" dirty="0">
                <a:latin typeface="Calibri"/>
                <a:cs typeface="Calibri"/>
              </a:rPr>
              <a:t>reliability </a:t>
            </a:r>
            <a:r>
              <a:rPr sz="2800" spc="-5" dirty="0">
                <a:latin typeface="Calibri"/>
                <a:cs typeface="Calibri"/>
              </a:rPr>
              <a:t>and  </a:t>
            </a:r>
            <a:r>
              <a:rPr sz="2800" spc="-10" dirty="0">
                <a:latin typeface="Calibri"/>
                <a:cs typeface="Calibri"/>
              </a:rPr>
              <a:t>maintainability </a:t>
            </a:r>
            <a:r>
              <a:rPr sz="2800" spc="-15" dirty="0">
                <a:latin typeface="Calibri"/>
                <a:cs typeface="Calibri"/>
              </a:rPr>
              <a:t>characteristics </a:t>
            </a:r>
            <a:r>
              <a:rPr sz="2800" spc="-5" dirty="0">
                <a:latin typeface="Calibri"/>
                <a:cs typeface="Calibri"/>
              </a:rPr>
              <a:t>of the </a:t>
            </a:r>
            <a:r>
              <a:rPr sz="2800" spc="-30" dirty="0">
                <a:latin typeface="Calibri"/>
                <a:cs typeface="Calibri"/>
              </a:rPr>
              <a:t>system  </a:t>
            </a:r>
            <a:r>
              <a:rPr sz="2800" spc="-15" dirty="0">
                <a:latin typeface="Calibri"/>
                <a:cs typeface="Calibri"/>
              </a:rPr>
              <a:t>determine </a:t>
            </a:r>
            <a:r>
              <a:rPr sz="2800" spc="-5" dirty="0">
                <a:latin typeface="Calibri"/>
                <a:cs typeface="Calibri"/>
              </a:rPr>
              <a:t>the </a:t>
            </a:r>
            <a:r>
              <a:rPr sz="2800" spc="-20" dirty="0">
                <a:latin typeface="Calibri"/>
                <a:cs typeface="Calibri"/>
              </a:rPr>
              <a:t>parameters </a:t>
            </a:r>
            <a:r>
              <a:rPr sz="2800" spc="-5" dirty="0">
                <a:latin typeface="Calibri"/>
                <a:cs typeface="Calibri"/>
              </a:rPr>
              <a:t>of </a:t>
            </a:r>
            <a:r>
              <a:rPr sz="2800" spc="-20" dirty="0">
                <a:latin typeface="Calibri"/>
                <a:cs typeface="Calibri"/>
              </a:rPr>
              <a:t>interest to</a:t>
            </a:r>
            <a:r>
              <a:rPr sz="2800" spc="60" dirty="0">
                <a:latin typeface="Calibri"/>
                <a:cs typeface="Calibri"/>
              </a:rPr>
              <a:t> </a:t>
            </a:r>
            <a:r>
              <a:rPr sz="2800" spc="-15" dirty="0">
                <a:latin typeface="Calibri"/>
                <a:cs typeface="Calibri"/>
              </a:rPr>
              <a:t>minimize.</a:t>
            </a:r>
            <a:endParaRPr sz="2800">
              <a:latin typeface="Calibri"/>
              <a:cs typeface="Calibri"/>
            </a:endParaRPr>
          </a:p>
          <a:p>
            <a:pPr marL="660400" indent="-342900">
              <a:lnSpc>
                <a:spcPct val="100000"/>
              </a:lnSpc>
              <a:spcBef>
                <a:spcPts val="675"/>
              </a:spcBef>
              <a:buFont typeface="Arial"/>
              <a:buChar char="•"/>
              <a:tabLst>
                <a:tab pos="659765" algn="l"/>
                <a:tab pos="660400" algn="l"/>
              </a:tabLst>
            </a:pPr>
            <a:r>
              <a:rPr sz="2800" spc="-25" dirty="0">
                <a:latin typeface="Calibri"/>
                <a:cs typeface="Calibri"/>
              </a:rPr>
              <a:t>Parameters </a:t>
            </a:r>
            <a:r>
              <a:rPr sz="2800" spc="-10" dirty="0">
                <a:latin typeface="Calibri"/>
                <a:cs typeface="Calibri"/>
              </a:rPr>
              <a:t>often </a:t>
            </a:r>
            <a:r>
              <a:rPr sz="2800" spc="-15" dirty="0">
                <a:latin typeface="Calibri"/>
                <a:cs typeface="Calibri"/>
              </a:rPr>
              <a:t>considered</a:t>
            </a:r>
            <a:r>
              <a:rPr sz="2800" spc="45" dirty="0">
                <a:latin typeface="Calibri"/>
                <a:cs typeface="Calibri"/>
              </a:rPr>
              <a:t> </a:t>
            </a:r>
            <a:r>
              <a:rPr sz="2800" spc="-20" dirty="0">
                <a:latin typeface="Calibri"/>
                <a:cs typeface="Calibri"/>
              </a:rPr>
              <a:t>are</a:t>
            </a:r>
            <a:endParaRPr sz="2800">
              <a:latin typeface="Calibri"/>
              <a:cs typeface="Calibri"/>
            </a:endParaRPr>
          </a:p>
          <a:p>
            <a:pPr marL="1128395" lvl="1" indent="-354330">
              <a:lnSpc>
                <a:spcPct val="100000"/>
              </a:lnSpc>
              <a:spcBef>
                <a:spcPts val="605"/>
              </a:spcBef>
              <a:buFont typeface="Arial"/>
              <a:buChar char="–"/>
              <a:tabLst>
                <a:tab pos="1128395" algn="l"/>
                <a:tab pos="1129030" algn="l"/>
              </a:tabLst>
            </a:pPr>
            <a:r>
              <a:rPr sz="2400" dirty="0">
                <a:latin typeface="Calibri"/>
                <a:cs typeface="Calibri"/>
              </a:rPr>
              <a:t>the </a:t>
            </a:r>
            <a:r>
              <a:rPr sz="2400" spc="-15" dirty="0">
                <a:latin typeface="Calibri"/>
                <a:cs typeface="Calibri"/>
              </a:rPr>
              <a:t>cost </a:t>
            </a:r>
            <a:r>
              <a:rPr sz="2400" spc="-10" dirty="0">
                <a:latin typeface="Calibri"/>
                <a:cs typeface="Calibri"/>
              </a:rPr>
              <a:t>of </a:t>
            </a:r>
            <a:r>
              <a:rPr sz="2400" spc="-15" dirty="0">
                <a:latin typeface="Calibri"/>
                <a:cs typeface="Calibri"/>
              </a:rPr>
              <a:t>failure,</a:t>
            </a:r>
            <a:endParaRPr sz="2400">
              <a:latin typeface="Calibri"/>
              <a:cs typeface="Calibri"/>
            </a:endParaRPr>
          </a:p>
          <a:p>
            <a:pPr marL="1061085" lvl="1" indent="-287020">
              <a:lnSpc>
                <a:spcPct val="100000"/>
              </a:lnSpc>
              <a:spcBef>
                <a:spcPts val="575"/>
              </a:spcBef>
              <a:buFont typeface="Arial"/>
              <a:buChar char="–"/>
              <a:tabLst>
                <a:tab pos="1061720" algn="l"/>
              </a:tabLst>
            </a:pPr>
            <a:r>
              <a:rPr sz="2400" dirty="0">
                <a:latin typeface="Calibri"/>
                <a:cs typeface="Calibri"/>
              </a:rPr>
              <a:t>the </a:t>
            </a:r>
            <a:r>
              <a:rPr sz="2400" spc="-15" dirty="0">
                <a:latin typeface="Calibri"/>
                <a:cs typeface="Calibri"/>
              </a:rPr>
              <a:t>cost </a:t>
            </a:r>
            <a:r>
              <a:rPr sz="2400" spc="-5" dirty="0">
                <a:latin typeface="Calibri"/>
                <a:cs typeface="Calibri"/>
              </a:rPr>
              <a:t>per </a:t>
            </a:r>
            <a:r>
              <a:rPr sz="2400" dirty="0">
                <a:latin typeface="Calibri"/>
                <a:cs typeface="Calibri"/>
              </a:rPr>
              <a:t>time </a:t>
            </a:r>
            <a:r>
              <a:rPr sz="2400" spc="-5" dirty="0">
                <a:latin typeface="Calibri"/>
                <a:cs typeface="Calibri"/>
              </a:rPr>
              <a:t>unit of</a:t>
            </a:r>
            <a:r>
              <a:rPr sz="2400" spc="-4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"downtime",</a:t>
            </a:r>
            <a:endParaRPr sz="2400">
              <a:latin typeface="Calibri"/>
              <a:cs typeface="Calibri"/>
            </a:endParaRPr>
          </a:p>
          <a:p>
            <a:pPr marL="1061085" lvl="1" indent="-287020">
              <a:lnSpc>
                <a:spcPct val="100000"/>
              </a:lnSpc>
              <a:spcBef>
                <a:spcPts val="580"/>
              </a:spcBef>
              <a:buFont typeface="Arial"/>
              <a:buChar char="–"/>
              <a:tabLst>
                <a:tab pos="1061720" algn="l"/>
              </a:tabLst>
            </a:pPr>
            <a:r>
              <a:rPr sz="2400" dirty="0">
                <a:latin typeface="Calibri"/>
                <a:cs typeface="Calibri"/>
              </a:rPr>
              <a:t>the </a:t>
            </a:r>
            <a:r>
              <a:rPr sz="2400" spc="-15" dirty="0">
                <a:latin typeface="Calibri"/>
                <a:cs typeface="Calibri"/>
              </a:rPr>
              <a:t>cost </a:t>
            </a:r>
            <a:r>
              <a:rPr sz="2400" spc="-5" dirty="0">
                <a:latin typeface="Calibri"/>
                <a:cs typeface="Calibri"/>
              </a:rPr>
              <a:t>(per </a:t>
            </a:r>
            <a:r>
              <a:rPr sz="2400" dirty="0">
                <a:latin typeface="Calibri"/>
                <a:cs typeface="Calibri"/>
              </a:rPr>
              <a:t>time </a:t>
            </a:r>
            <a:r>
              <a:rPr sz="2400" spc="-5" dirty="0">
                <a:latin typeface="Calibri"/>
                <a:cs typeface="Calibri"/>
              </a:rPr>
              <a:t>unit) of </a:t>
            </a:r>
            <a:r>
              <a:rPr sz="2400" spc="-15" dirty="0">
                <a:latin typeface="Calibri"/>
                <a:cs typeface="Calibri"/>
              </a:rPr>
              <a:t>corrective</a:t>
            </a:r>
            <a:r>
              <a:rPr sz="2400" spc="-4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maintenance,</a:t>
            </a:r>
            <a:endParaRPr sz="2400">
              <a:latin typeface="Calibri"/>
              <a:cs typeface="Calibri"/>
            </a:endParaRPr>
          </a:p>
          <a:p>
            <a:pPr marL="1128395" lvl="1" indent="-354330">
              <a:lnSpc>
                <a:spcPct val="100000"/>
              </a:lnSpc>
              <a:spcBef>
                <a:spcPts val="575"/>
              </a:spcBef>
              <a:buFont typeface="Arial"/>
              <a:buChar char="–"/>
              <a:tabLst>
                <a:tab pos="1128395" algn="l"/>
                <a:tab pos="1129030" algn="l"/>
              </a:tabLst>
            </a:pPr>
            <a:r>
              <a:rPr sz="2400" dirty="0">
                <a:latin typeface="Calibri"/>
                <a:cs typeface="Calibri"/>
              </a:rPr>
              <a:t>the </a:t>
            </a:r>
            <a:r>
              <a:rPr sz="2400" spc="-15" dirty="0">
                <a:latin typeface="Calibri"/>
                <a:cs typeface="Calibri"/>
              </a:rPr>
              <a:t>cost </a:t>
            </a:r>
            <a:r>
              <a:rPr sz="2400" spc="-5" dirty="0">
                <a:latin typeface="Calibri"/>
                <a:cs typeface="Calibri"/>
              </a:rPr>
              <a:t>per </a:t>
            </a:r>
            <a:r>
              <a:rPr sz="2400" dirty="0">
                <a:latin typeface="Calibri"/>
                <a:cs typeface="Calibri"/>
              </a:rPr>
              <a:t>time </a:t>
            </a:r>
            <a:r>
              <a:rPr sz="2400" spc="-5" dirty="0">
                <a:latin typeface="Calibri"/>
                <a:cs typeface="Calibri"/>
              </a:rPr>
              <a:t>unit of </a:t>
            </a:r>
            <a:r>
              <a:rPr sz="2400" spc="-15" dirty="0">
                <a:latin typeface="Calibri"/>
                <a:cs typeface="Calibri"/>
              </a:rPr>
              <a:t>preventive </a:t>
            </a:r>
            <a:r>
              <a:rPr sz="2400" spc="-5" dirty="0">
                <a:latin typeface="Calibri"/>
                <a:cs typeface="Calibri"/>
              </a:rPr>
              <a:t>maintenance</a:t>
            </a:r>
            <a:r>
              <a:rPr sz="2400" spc="-30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an</a:t>
            </a:r>
            <a:endParaRPr sz="2400">
              <a:latin typeface="Calibri"/>
              <a:cs typeface="Calibri"/>
            </a:endParaRPr>
          </a:p>
          <a:p>
            <a:pPr marL="1128395" lvl="1" indent="-354330">
              <a:lnSpc>
                <a:spcPct val="100000"/>
              </a:lnSpc>
              <a:spcBef>
                <a:spcPts val="575"/>
              </a:spcBef>
              <a:buFont typeface="Arial"/>
              <a:buChar char="–"/>
              <a:tabLst>
                <a:tab pos="1128395" algn="l"/>
                <a:tab pos="1129030" algn="l"/>
              </a:tabLst>
            </a:pPr>
            <a:r>
              <a:rPr sz="2400" dirty="0">
                <a:latin typeface="Calibri"/>
                <a:cs typeface="Calibri"/>
              </a:rPr>
              <a:t>the </a:t>
            </a:r>
            <a:r>
              <a:rPr sz="2400" spc="-15" dirty="0">
                <a:latin typeface="Calibri"/>
                <a:cs typeface="Calibri"/>
              </a:rPr>
              <a:t>cost </a:t>
            </a:r>
            <a:r>
              <a:rPr sz="2400" spc="-10" dirty="0">
                <a:latin typeface="Calibri"/>
                <a:cs typeface="Calibri"/>
              </a:rPr>
              <a:t>of repairable </a:t>
            </a:r>
            <a:r>
              <a:rPr sz="2400" spc="-25" dirty="0">
                <a:latin typeface="Calibri"/>
                <a:cs typeface="Calibri"/>
              </a:rPr>
              <a:t>system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replacement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00201" y="8636"/>
            <a:ext cx="396240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b="1" i="1" spc="-15" dirty="0">
                <a:latin typeface="Calibri"/>
                <a:cs typeface="Calibri"/>
              </a:rPr>
              <a:t>Maintenance</a:t>
            </a:r>
            <a:r>
              <a:rPr sz="4000" b="1" i="1" spc="-65" dirty="0">
                <a:latin typeface="Calibri"/>
                <a:cs typeface="Calibri"/>
              </a:rPr>
              <a:t> </a:t>
            </a:r>
            <a:r>
              <a:rPr sz="4000" b="1" i="1" spc="-20" dirty="0">
                <a:latin typeface="Calibri"/>
                <a:cs typeface="Calibri"/>
              </a:rPr>
              <a:t>costs</a:t>
            </a:r>
            <a:endParaRPr sz="40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59740" y="767842"/>
            <a:ext cx="7724775" cy="5487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724660">
              <a:lnSpc>
                <a:spcPct val="110000"/>
              </a:lnSpc>
              <a:spcBef>
                <a:spcPts val="100"/>
              </a:spcBef>
            </a:pPr>
            <a:r>
              <a:rPr sz="2700" spc="-5" dirty="0">
                <a:latin typeface="Calibri"/>
                <a:cs typeface="Calibri"/>
              </a:rPr>
              <a:t>Maintenance </a:t>
            </a:r>
            <a:r>
              <a:rPr sz="2700" spc="-15" dirty="0">
                <a:latin typeface="Calibri"/>
                <a:cs typeface="Calibri"/>
              </a:rPr>
              <a:t>costs are </a:t>
            </a:r>
            <a:r>
              <a:rPr sz="2700" spc="-5" dirty="0">
                <a:latin typeface="Calibri"/>
                <a:cs typeface="Calibri"/>
              </a:rPr>
              <a:t>usually </a:t>
            </a:r>
            <a:r>
              <a:rPr sz="2700" spc="-15" dirty="0">
                <a:latin typeface="Calibri"/>
                <a:cs typeface="Calibri"/>
              </a:rPr>
              <a:t>greater</a:t>
            </a:r>
            <a:r>
              <a:rPr sz="2700" spc="-165" dirty="0">
                <a:latin typeface="Calibri"/>
                <a:cs typeface="Calibri"/>
              </a:rPr>
              <a:t> </a:t>
            </a:r>
            <a:r>
              <a:rPr sz="2700" dirty="0">
                <a:latin typeface="Calibri"/>
                <a:cs typeface="Calibri"/>
              </a:rPr>
              <a:t>than  </a:t>
            </a:r>
            <a:r>
              <a:rPr sz="2700" spc="-10" dirty="0">
                <a:latin typeface="Calibri"/>
                <a:cs typeface="Calibri"/>
              </a:rPr>
              <a:t>development </a:t>
            </a:r>
            <a:r>
              <a:rPr sz="2700" spc="-15" dirty="0">
                <a:latin typeface="Calibri"/>
                <a:cs typeface="Calibri"/>
              </a:rPr>
              <a:t>costs </a:t>
            </a:r>
            <a:r>
              <a:rPr sz="2700" spc="-10" dirty="0">
                <a:latin typeface="Calibri"/>
                <a:cs typeface="Calibri"/>
              </a:rPr>
              <a:t>by </a:t>
            </a:r>
            <a:r>
              <a:rPr sz="2700" dirty="0">
                <a:latin typeface="Calibri"/>
                <a:cs typeface="Calibri"/>
              </a:rPr>
              <a:t>a </a:t>
            </a:r>
            <a:r>
              <a:rPr sz="2700" spc="-15" dirty="0">
                <a:latin typeface="Calibri"/>
                <a:cs typeface="Calibri"/>
              </a:rPr>
              <a:t>factor </a:t>
            </a:r>
            <a:r>
              <a:rPr sz="2700" spc="-5" dirty="0">
                <a:latin typeface="Calibri"/>
                <a:cs typeface="Calibri"/>
              </a:rPr>
              <a:t>of </a:t>
            </a:r>
            <a:r>
              <a:rPr sz="2700" dirty="0">
                <a:latin typeface="Calibri"/>
                <a:cs typeface="Calibri"/>
              </a:rPr>
              <a:t>2 </a:t>
            </a:r>
            <a:r>
              <a:rPr sz="2700" spc="-15" dirty="0">
                <a:latin typeface="Calibri"/>
                <a:cs typeface="Calibri"/>
              </a:rPr>
              <a:t>to</a:t>
            </a:r>
            <a:r>
              <a:rPr sz="2700" spc="-80" dirty="0">
                <a:latin typeface="Calibri"/>
                <a:cs typeface="Calibri"/>
              </a:rPr>
              <a:t> </a:t>
            </a:r>
            <a:r>
              <a:rPr sz="2700" spc="-5" dirty="0">
                <a:latin typeface="Calibri"/>
                <a:cs typeface="Calibri"/>
              </a:rPr>
              <a:t>100.</a:t>
            </a:r>
            <a:endParaRPr sz="2700">
              <a:latin typeface="Calibri"/>
              <a:cs typeface="Calibri"/>
            </a:endParaRPr>
          </a:p>
          <a:p>
            <a:pPr marL="12700" marR="146050">
              <a:lnSpc>
                <a:spcPts val="3570"/>
              </a:lnSpc>
              <a:spcBef>
                <a:spcPts val="165"/>
              </a:spcBef>
              <a:buChar char="•"/>
              <a:tabLst>
                <a:tab pos="260985" algn="l"/>
              </a:tabLst>
            </a:pPr>
            <a:r>
              <a:rPr sz="2700" spc="-5" dirty="0">
                <a:latin typeface="Calibri"/>
                <a:cs typeface="Calibri"/>
              </a:rPr>
              <a:t>The </a:t>
            </a:r>
            <a:r>
              <a:rPr sz="2700" spc="-15" dirty="0">
                <a:latin typeface="Calibri"/>
                <a:cs typeface="Calibri"/>
              </a:rPr>
              <a:t>costs </a:t>
            </a:r>
            <a:r>
              <a:rPr sz="2700" dirty="0">
                <a:latin typeface="Calibri"/>
                <a:cs typeface="Calibri"/>
              </a:rPr>
              <a:t>arise </a:t>
            </a:r>
            <a:r>
              <a:rPr sz="2700" spc="-15" dirty="0">
                <a:latin typeface="Calibri"/>
                <a:cs typeface="Calibri"/>
              </a:rPr>
              <a:t>from </a:t>
            </a:r>
            <a:r>
              <a:rPr sz="2700" spc="-5" dirty="0">
                <a:latin typeface="Calibri"/>
                <a:cs typeface="Calibri"/>
              </a:rPr>
              <a:t>both </a:t>
            </a:r>
            <a:r>
              <a:rPr sz="2700" spc="-10" dirty="0">
                <a:latin typeface="Calibri"/>
                <a:cs typeface="Calibri"/>
              </a:rPr>
              <a:t>technical </a:t>
            </a:r>
            <a:r>
              <a:rPr sz="2700" dirty="0">
                <a:latin typeface="Calibri"/>
                <a:cs typeface="Calibri"/>
              </a:rPr>
              <a:t>and </a:t>
            </a:r>
            <a:r>
              <a:rPr sz="2700" spc="-10" dirty="0">
                <a:latin typeface="Calibri"/>
                <a:cs typeface="Calibri"/>
              </a:rPr>
              <a:t>nontechnical  </a:t>
            </a:r>
            <a:r>
              <a:rPr sz="2700" spc="-20" dirty="0">
                <a:latin typeface="Calibri"/>
                <a:cs typeface="Calibri"/>
              </a:rPr>
              <a:t>factors.</a:t>
            </a:r>
            <a:endParaRPr sz="2700">
              <a:latin typeface="Calibri"/>
              <a:cs typeface="Calibri"/>
            </a:endParaRPr>
          </a:p>
          <a:p>
            <a:pPr marL="756285" lvl="1" indent="-287020">
              <a:lnSpc>
                <a:spcPct val="100000"/>
              </a:lnSpc>
              <a:spcBef>
                <a:spcPts val="125"/>
              </a:spcBef>
              <a:buFont typeface="Wingdings"/>
              <a:buChar char=""/>
              <a:tabLst>
                <a:tab pos="756920" algn="l"/>
              </a:tabLst>
            </a:pPr>
            <a:r>
              <a:rPr sz="2400" dirty="0">
                <a:latin typeface="Calibri"/>
                <a:cs typeface="Calibri"/>
              </a:rPr>
              <a:t>A </a:t>
            </a:r>
            <a:r>
              <a:rPr sz="2400" spc="-10" dirty="0">
                <a:latin typeface="Calibri"/>
                <a:cs typeface="Calibri"/>
              </a:rPr>
              <a:t>deployed </a:t>
            </a:r>
            <a:r>
              <a:rPr sz="2400" spc="-25" dirty="0">
                <a:latin typeface="Calibri"/>
                <a:cs typeface="Calibri"/>
              </a:rPr>
              <a:t>system </a:t>
            </a:r>
            <a:r>
              <a:rPr sz="2400" dirty="0">
                <a:latin typeface="Calibri"/>
                <a:cs typeface="Calibri"/>
              </a:rPr>
              <a:t>is </a:t>
            </a:r>
            <a:r>
              <a:rPr sz="2400" spc="-10" dirty="0">
                <a:latin typeface="Calibri"/>
                <a:cs typeface="Calibri"/>
              </a:rPr>
              <a:t>expensive </a:t>
            </a:r>
            <a:r>
              <a:rPr sz="2400" spc="-15" dirty="0">
                <a:latin typeface="Calibri"/>
                <a:cs typeface="Calibri"/>
              </a:rPr>
              <a:t>to </a:t>
            </a:r>
            <a:r>
              <a:rPr sz="2400" spc="-5" dirty="0">
                <a:latin typeface="Calibri"/>
                <a:cs typeface="Calibri"/>
              </a:rPr>
              <a:t>change</a:t>
            </a:r>
            <a:r>
              <a:rPr sz="2400" spc="5" dirty="0">
                <a:latin typeface="Calibri"/>
                <a:cs typeface="Calibri"/>
              </a:rPr>
              <a:t> </a:t>
            </a:r>
            <a:r>
              <a:rPr sz="2400" dirty="0">
                <a:latin typeface="Calibri"/>
                <a:cs typeface="Calibri"/>
              </a:rPr>
              <a:t>.</a:t>
            </a:r>
            <a:endParaRPr sz="2400">
              <a:latin typeface="Calibri"/>
              <a:cs typeface="Calibri"/>
            </a:endParaRPr>
          </a:p>
          <a:p>
            <a:pPr marL="927100" lvl="1" indent="-457834">
              <a:lnSpc>
                <a:spcPct val="100000"/>
              </a:lnSpc>
              <a:spcBef>
                <a:spcPts val="285"/>
              </a:spcBef>
              <a:buFont typeface="Wingdings"/>
              <a:buChar char=""/>
              <a:tabLst>
                <a:tab pos="927100" algn="l"/>
                <a:tab pos="927735" algn="l"/>
              </a:tabLst>
            </a:pPr>
            <a:r>
              <a:rPr sz="2400" spc="-5" dirty="0">
                <a:latin typeface="Calibri"/>
                <a:cs typeface="Calibri"/>
              </a:rPr>
              <a:t>High </a:t>
            </a:r>
            <a:r>
              <a:rPr sz="2400" spc="-15" dirty="0">
                <a:latin typeface="Calibri"/>
                <a:cs typeface="Calibri"/>
              </a:rPr>
              <a:t>cost </a:t>
            </a:r>
            <a:r>
              <a:rPr sz="2400" spc="-5" dirty="0">
                <a:latin typeface="Calibri"/>
                <a:cs typeface="Calibri"/>
              </a:rPr>
              <a:t>of </a:t>
            </a:r>
            <a:r>
              <a:rPr sz="2400" spc="-10" dirty="0">
                <a:latin typeface="Calibri"/>
                <a:cs typeface="Calibri"/>
              </a:rPr>
              <a:t>breaking </a:t>
            </a:r>
            <a:r>
              <a:rPr sz="2400" dirty="0">
                <a:latin typeface="Calibri"/>
                <a:cs typeface="Calibri"/>
              </a:rPr>
              <a:t>an </a:t>
            </a:r>
            <a:r>
              <a:rPr sz="2400" spc="-5" dirty="0">
                <a:latin typeface="Calibri"/>
                <a:cs typeface="Calibri"/>
              </a:rPr>
              <a:t>already </a:t>
            </a:r>
            <a:r>
              <a:rPr sz="2400" spc="-10" dirty="0">
                <a:latin typeface="Calibri"/>
                <a:cs typeface="Calibri"/>
              </a:rPr>
              <a:t>working</a:t>
            </a:r>
            <a:r>
              <a:rPr sz="2400" spc="-4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system.</a:t>
            </a:r>
            <a:endParaRPr sz="2400">
              <a:latin typeface="Calibri"/>
              <a:cs typeface="Calibri"/>
            </a:endParaRPr>
          </a:p>
          <a:p>
            <a:pPr marL="756285" marR="5080" lvl="1" indent="-287020">
              <a:lnSpc>
                <a:spcPts val="2590"/>
              </a:lnSpc>
              <a:spcBef>
                <a:spcPts val="620"/>
              </a:spcBef>
              <a:buFont typeface="Wingdings"/>
              <a:buChar char=""/>
              <a:tabLst>
                <a:tab pos="756920" algn="l"/>
              </a:tabLst>
            </a:pPr>
            <a:r>
              <a:rPr sz="2400" spc="-5" dirty="0">
                <a:latin typeface="Calibri"/>
                <a:cs typeface="Calibri"/>
              </a:rPr>
              <a:t>Maintenance </a:t>
            </a:r>
            <a:r>
              <a:rPr sz="2400" spc="-15" dirty="0">
                <a:latin typeface="Calibri"/>
                <a:cs typeface="Calibri"/>
              </a:rPr>
              <a:t>costs </a:t>
            </a:r>
            <a:r>
              <a:rPr sz="2400" spc="-5" dirty="0">
                <a:latin typeface="Calibri"/>
                <a:cs typeface="Calibri"/>
              </a:rPr>
              <a:t>increase </a:t>
            </a:r>
            <a:r>
              <a:rPr sz="2400" spc="-15" dirty="0">
                <a:latin typeface="Calibri"/>
                <a:cs typeface="Calibri"/>
              </a:rPr>
              <a:t>over </a:t>
            </a:r>
            <a:r>
              <a:rPr sz="2400" dirty="0">
                <a:latin typeface="Calibri"/>
                <a:cs typeface="Calibri"/>
              </a:rPr>
              <a:t>time and as the </a:t>
            </a:r>
            <a:r>
              <a:rPr sz="2400" spc="-25" dirty="0">
                <a:latin typeface="Calibri"/>
                <a:cs typeface="Calibri"/>
              </a:rPr>
              <a:t>system  </a:t>
            </a:r>
            <a:r>
              <a:rPr sz="2400" spc="-15" dirty="0">
                <a:latin typeface="Calibri"/>
                <a:cs typeface="Calibri"/>
              </a:rPr>
              <a:t>evolves.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31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2700" spc="-10" dirty="0">
                <a:latin typeface="Calibri"/>
                <a:cs typeface="Calibri"/>
              </a:rPr>
              <a:t>Reasons:</a:t>
            </a:r>
            <a:endParaRPr sz="2700">
              <a:latin typeface="Calibri"/>
              <a:cs typeface="Calibri"/>
            </a:endParaRPr>
          </a:p>
          <a:p>
            <a:pPr marL="469900" marR="860425">
              <a:lnSpc>
                <a:spcPct val="110100"/>
              </a:lnSpc>
              <a:spcBef>
                <a:spcPts val="10"/>
              </a:spcBef>
            </a:pPr>
            <a:r>
              <a:rPr sz="2400" spc="-5" dirty="0">
                <a:latin typeface="Calibri"/>
                <a:cs typeface="Calibri"/>
              </a:rPr>
              <a:t>Maintenance changes ,degrades </a:t>
            </a:r>
            <a:r>
              <a:rPr sz="2400" dirty="0">
                <a:latin typeface="Calibri"/>
                <a:cs typeface="Calibri"/>
              </a:rPr>
              <a:t>the </a:t>
            </a:r>
            <a:r>
              <a:rPr sz="2400" spc="-5" dirty="0">
                <a:latin typeface="Calibri"/>
                <a:cs typeface="Calibri"/>
              </a:rPr>
              <a:t>original</a:t>
            </a:r>
            <a:r>
              <a:rPr sz="2400" spc="-110" dirty="0">
                <a:latin typeface="Calibri"/>
                <a:cs typeface="Calibri"/>
              </a:rPr>
              <a:t> </a:t>
            </a:r>
            <a:r>
              <a:rPr sz="2400" spc="-25" dirty="0">
                <a:latin typeface="Calibri"/>
                <a:cs typeface="Calibri"/>
              </a:rPr>
              <a:t>system  </a:t>
            </a:r>
            <a:r>
              <a:rPr sz="2400" spc="-10" dirty="0">
                <a:latin typeface="Calibri"/>
                <a:cs typeface="Calibri"/>
              </a:rPr>
              <a:t>structure.</a:t>
            </a:r>
            <a:endParaRPr sz="2400">
              <a:latin typeface="Calibri"/>
              <a:cs typeface="Calibri"/>
            </a:endParaRPr>
          </a:p>
          <a:p>
            <a:pPr marL="469900">
              <a:lnSpc>
                <a:spcPct val="100000"/>
              </a:lnSpc>
              <a:spcBef>
                <a:spcPts val="290"/>
              </a:spcBef>
            </a:pPr>
            <a:r>
              <a:rPr sz="2400" dirty="0">
                <a:latin typeface="Calibri"/>
                <a:cs typeface="Calibri"/>
              </a:rPr>
              <a:t>Aging </a:t>
            </a:r>
            <a:r>
              <a:rPr sz="2400" spc="-10" dirty="0">
                <a:latin typeface="Calibri"/>
                <a:cs typeface="Calibri"/>
              </a:rPr>
              <a:t>software </a:t>
            </a:r>
            <a:r>
              <a:rPr sz="2400" spc="-5" dirty="0">
                <a:latin typeface="Calibri"/>
                <a:cs typeface="Calibri"/>
              </a:rPr>
              <a:t>results </a:t>
            </a:r>
            <a:r>
              <a:rPr sz="2400" dirty="0">
                <a:latin typeface="Calibri"/>
                <a:cs typeface="Calibri"/>
              </a:rPr>
              <a:t>in </a:t>
            </a:r>
            <a:r>
              <a:rPr sz="2400" spc="-5" dirty="0">
                <a:latin typeface="Calibri"/>
                <a:cs typeface="Calibri"/>
              </a:rPr>
              <a:t>high support</a:t>
            </a:r>
            <a:r>
              <a:rPr sz="2400" spc="-5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costs.</a:t>
            </a:r>
            <a:endParaRPr sz="2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96823" y="283210"/>
            <a:ext cx="521525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10" dirty="0"/>
              <a:t>Maintenance </a:t>
            </a:r>
            <a:r>
              <a:rPr sz="4000" spc="-30" dirty="0"/>
              <a:t>cost</a:t>
            </a:r>
            <a:r>
              <a:rPr sz="4000" spc="-65" dirty="0"/>
              <a:t> </a:t>
            </a:r>
            <a:r>
              <a:rPr sz="4000" spc="-30" dirty="0"/>
              <a:t>factors</a:t>
            </a:r>
            <a:endParaRPr sz="4000"/>
          </a:p>
        </p:txBody>
      </p:sp>
      <p:sp>
        <p:nvSpPr>
          <p:cNvPr id="3" name="object 3"/>
          <p:cNvSpPr/>
          <p:nvPr/>
        </p:nvSpPr>
        <p:spPr>
          <a:xfrm>
            <a:off x="4804155" y="2667000"/>
            <a:ext cx="4324176" cy="419099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459130" y="920623"/>
            <a:ext cx="7975600" cy="54711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ts val="2510"/>
              </a:lnSpc>
              <a:spcBef>
                <a:spcPts val="95"/>
              </a:spcBef>
            </a:pPr>
            <a:r>
              <a:rPr sz="2200" b="1" spc="-55" dirty="0">
                <a:latin typeface="Calibri"/>
                <a:cs typeface="Calibri"/>
              </a:rPr>
              <a:t>Team</a:t>
            </a:r>
            <a:r>
              <a:rPr sz="2200" b="1" spc="-10" dirty="0">
                <a:latin typeface="Calibri"/>
                <a:cs typeface="Calibri"/>
              </a:rPr>
              <a:t> stability</a:t>
            </a:r>
            <a:endParaRPr sz="2200">
              <a:latin typeface="Calibri"/>
              <a:cs typeface="Calibri"/>
            </a:endParaRPr>
          </a:p>
          <a:p>
            <a:pPr marL="469900">
              <a:lnSpc>
                <a:spcPts val="2115"/>
              </a:lnSpc>
            </a:pPr>
            <a:r>
              <a:rPr sz="2200" spc="-10" dirty="0">
                <a:latin typeface="Calibri"/>
                <a:cs typeface="Calibri"/>
              </a:rPr>
              <a:t>Maintenance </a:t>
            </a:r>
            <a:r>
              <a:rPr sz="2200" spc="-15" dirty="0">
                <a:latin typeface="Calibri"/>
                <a:cs typeface="Calibri"/>
              </a:rPr>
              <a:t>costs </a:t>
            </a:r>
            <a:r>
              <a:rPr sz="2200" spc="-10" dirty="0">
                <a:latin typeface="Calibri"/>
                <a:cs typeface="Calibri"/>
              </a:rPr>
              <a:t>are reduced </a:t>
            </a:r>
            <a:r>
              <a:rPr sz="2200" spc="-5" dirty="0">
                <a:latin typeface="Calibri"/>
                <a:cs typeface="Calibri"/>
              </a:rPr>
              <a:t>if the same </a:t>
            </a:r>
            <a:r>
              <a:rPr sz="2200" spc="-20" dirty="0">
                <a:latin typeface="Calibri"/>
                <a:cs typeface="Calibri"/>
              </a:rPr>
              <a:t>staff </a:t>
            </a:r>
            <a:r>
              <a:rPr sz="2200" spc="-10" dirty="0">
                <a:latin typeface="Calibri"/>
                <a:cs typeface="Calibri"/>
              </a:rPr>
              <a:t>are </a:t>
            </a:r>
            <a:r>
              <a:rPr sz="2200" spc="-15" dirty="0">
                <a:latin typeface="Calibri"/>
                <a:cs typeface="Calibri"/>
              </a:rPr>
              <a:t>involved</a:t>
            </a:r>
            <a:r>
              <a:rPr sz="2200" spc="105" dirty="0">
                <a:latin typeface="Calibri"/>
                <a:cs typeface="Calibri"/>
              </a:rPr>
              <a:t> </a:t>
            </a:r>
            <a:r>
              <a:rPr sz="2200" spc="-5" dirty="0">
                <a:latin typeface="Calibri"/>
                <a:cs typeface="Calibri"/>
              </a:rPr>
              <a:t>with</a:t>
            </a:r>
            <a:endParaRPr sz="2200">
              <a:latin typeface="Calibri"/>
              <a:cs typeface="Calibri"/>
            </a:endParaRPr>
          </a:p>
          <a:p>
            <a:pPr marL="756285">
              <a:lnSpc>
                <a:spcPts val="2115"/>
              </a:lnSpc>
            </a:pPr>
            <a:r>
              <a:rPr sz="2200" spc="-5" dirty="0">
                <a:latin typeface="Calibri"/>
                <a:cs typeface="Calibri"/>
              </a:rPr>
              <a:t>them </a:t>
            </a:r>
            <a:r>
              <a:rPr sz="2200" spc="-20" dirty="0">
                <a:latin typeface="Calibri"/>
                <a:cs typeface="Calibri"/>
              </a:rPr>
              <a:t>for </a:t>
            </a:r>
            <a:r>
              <a:rPr sz="2200" spc="-5" dirty="0">
                <a:latin typeface="Calibri"/>
                <a:cs typeface="Calibri"/>
              </a:rPr>
              <a:t>some</a:t>
            </a:r>
            <a:r>
              <a:rPr sz="2200" spc="30" dirty="0">
                <a:latin typeface="Calibri"/>
                <a:cs typeface="Calibri"/>
              </a:rPr>
              <a:t> </a:t>
            </a:r>
            <a:r>
              <a:rPr sz="2200" spc="-5" dirty="0">
                <a:latin typeface="Calibri"/>
                <a:cs typeface="Calibri"/>
              </a:rPr>
              <a:t>time.</a:t>
            </a:r>
            <a:endParaRPr sz="2200">
              <a:latin typeface="Calibri"/>
              <a:cs typeface="Calibri"/>
            </a:endParaRPr>
          </a:p>
          <a:p>
            <a:pPr marL="12700">
              <a:lnSpc>
                <a:spcPts val="2375"/>
              </a:lnSpc>
            </a:pPr>
            <a:r>
              <a:rPr sz="2200" b="1" spc="-15" dirty="0">
                <a:latin typeface="Calibri"/>
                <a:cs typeface="Calibri"/>
              </a:rPr>
              <a:t>Contractual</a:t>
            </a:r>
            <a:r>
              <a:rPr sz="2200" b="1" spc="15" dirty="0">
                <a:latin typeface="Calibri"/>
                <a:cs typeface="Calibri"/>
              </a:rPr>
              <a:t> </a:t>
            </a:r>
            <a:r>
              <a:rPr sz="2200" b="1" spc="-10" dirty="0">
                <a:latin typeface="Calibri"/>
                <a:cs typeface="Calibri"/>
              </a:rPr>
              <a:t>responsibility</a:t>
            </a:r>
            <a:endParaRPr sz="2200">
              <a:latin typeface="Calibri"/>
              <a:cs typeface="Calibri"/>
            </a:endParaRPr>
          </a:p>
          <a:p>
            <a:pPr marL="469900">
              <a:lnSpc>
                <a:spcPts val="2110"/>
              </a:lnSpc>
            </a:pPr>
            <a:r>
              <a:rPr sz="2200" spc="-10" dirty="0">
                <a:latin typeface="Calibri"/>
                <a:cs typeface="Calibri"/>
              </a:rPr>
              <a:t>The developers </a:t>
            </a:r>
            <a:r>
              <a:rPr sz="2200" spc="-5" dirty="0">
                <a:latin typeface="Calibri"/>
                <a:cs typeface="Calibri"/>
              </a:rPr>
              <a:t>of a </a:t>
            </a:r>
            <a:r>
              <a:rPr sz="2200" spc="-25" dirty="0">
                <a:latin typeface="Calibri"/>
                <a:cs typeface="Calibri"/>
              </a:rPr>
              <a:t>system </a:t>
            </a:r>
            <a:r>
              <a:rPr sz="2200" spc="-15" dirty="0">
                <a:latin typeface="Calibri"/>
                <a:cs typeface="Calibri"/>
              </a:rPr>
              <a:t>may </a:t>
            </a:r>
            <a:r>
              <a:rPr sz="2200" spc="-20" dirty="0">
                <a:latin typeface="Calibri"/>
                <a:cs typeface="Calibri"/>
              </a:rPr>
              <a:t>have </a:t>
            </a:r>
            <a:r>
              <a:rPr sz="2200" spc="-10" dirty="0">
                <a:latin typeface="Calibri"/>
                <a:cs typeface="Calibri"/>
              </a:rPr>
              <a:t>no </a:t>
            </a:r>
            <a:r>
              <a:rPr sz="2200" spc="-15" dirty="0">
                <a:latin typeface="Calibri"/>
                <a:cs typeface="Calibri"/>
              </a:rPr>
              <a:t>contractual</a:t>
            </a:r>
            <a:r>
              <a:rPr sz="2200" spc="175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responsibility</a:t>
            </a:r>
            <a:endParaRPr sz="2200">
              <a:latin typeface="Calibri"/>
              <a:cs typeface="Calibri"/>
            </a:endParaRPr>
          </a:p>
          <a:p>
            <a:pPr marL="756285" marR="408305">
              <a:lnSpc>
                <a:spcPct val="70000"/>
              </a:lnSpc>
              <a:spcBef>
                <a:spcPts val="395"/>
              </a:spcBef>
            </a:pPr>
            <a:r>
              <a:rPr sz="2200" spc="-20" dirty="0">
                <a:latin typeface="Calibri"/>
                <a:cs typeface="Calibri"/>
              </a:rPr>
              <a:t>for </a:t>
            </a:r>
            <a:r>
              <a:rPr sz="2200" spc="-10" dirty="0">
                <a:latin typeface="Calibri"/>
                <a:cs typeface="Calibri"/>
              </a:rPr>
              <a:t>maintenance </a:t>
            </a:r>
            <a:r>
              <a:rPr sz="2200" spc="-5" dirty="0">
                <a:latin typeface="Calibri"/>
                <a:cs typeface="Calibri"/>
              </a:rPr>
              <a:t>so </a:t>
            </a:r>
            <a:r>
              <a:rPr sz="2200" spc="-10" dirty="0">
                <a:latin typeface="Calibri"/>
                <a:cs typeface="Calibri"/>
              </a:rPr>
              <a:t>there </a:t>
            </a:r>
            <a:r>
              <a:rPr sz="2200" spc="-5" dirty="0">
                <a:latin typeface="Calibri"/>
                <a:cs typeface="Calibri"/>
              </a:rPr>
              <a:t>is no </a:t>
            </a:r>
            <a:r>
              <a:rPr sz="2200" spc="-10" dirty="0">
                <a:latin typeface="Calibri"/>
                <a:cs typeface="Calibri"/>
              </a:rPr>
              <a:t>incentive </a:t>
            </a:r>
            <a:r>
              <a:rPr sz="2200" spc="-15" dirty="0">
                <a:latin typeface="Calibri"/>
                <a:cs typeface="Calibri"/>
              </a:rPr>
              <a:t>to </a:t>
            </a:r>
            <a:r>
              <a:rPr sz="2200" spc="-10" dirty="0">
                <a:latin typeface="Calibri"/>
                <a:cs typeface="Calibri"/>
              </a:rPr>
              <a:t>design </a:t>
            </a:r>
            <a:r>
              <a:rPr sz="2200" spc="-15" dirty="0">
                <a:latin typeface="Calibri"/>
                <a:cs typeface="Calibri"/>
              </a:rPr>
              <a:t>for </a:t>
            </a:r>
            <a:r>
              <a:rPr sz="2200" spc="-10" dirty="0">
                <a:latin typeface="Calibri"/>
                <a:cs typeface="Calibri"/>
              </a:rPr>
              <a:t>future  change.</a:t>
            </a:r>
            <a:endParaRPr sz="22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500">
              <a:latin typeface="Calibri"/>
              <a:cs typeface="Calibri"/>
            </a:endParaRPr>
          </a:p>
          <a:p>
            <a:pPr marL="12700">
              <a:lnSpc>
                <a:spcPts val="2760"/>
              </a:lnSpc>
            </a:pPr>
            <a:r>
              <a:rPr sz="2400" b="1" spc="-10" dirty="0">
                <a:latin typeface="Calibri"/>
                <a:cs typeface="Calibri"/>
              </a:rPr>
              <a:t>Staff</a:t>
            </a:r>
            <a:r>
              <a:rPr sz="2400" b="1" spc="-15" dirty="0">
                <a:latin typeface="Calibri"/>
                <a:cs typeface="Calibri"/>
              </a:rPr>
              <a:t> </a:t>
            </a:r>
            <a:r>
              <a:rPr sz="2400" b="1" dirty="0">
                <a:latin typeface="Calibri"/>
                <a:cs typeface="Calibri"/>
              </a:rPr>
              <a:t>skills</a:t>
            </a:r>
            <a:endParaRPr sz="2400">
              <a:latin typeface="Calibri"/>
              <a:cs typeface="Calibri"/>
            </a:endParaRPr>
          </a:p>
          <a:p>
            <a:pPr marL="469900" marR="3954145">
              <a:lnSpc>
                <a:spcPts val="2380"/>
              </a:lnSpc>
              <a:spcBef>
                <a:spcPts val="175"/>
              </a:spcBef>
            </a:pPr>
            <a:r>
              <a:rPr sz="2200" spc="-10" dirty="0">
                <a:latin typeface="Calibri"/>
                <a:cs typeface="Calibri"/>
              </a:rPr>
              <a:t>Maintenance </a:t>
            </a:r>
            <a:r>
              <a:rPr sz="2200" spc="-20" dirty="0">
                <a:latin typeface="Calibri"/>
                <a:cs typeface="Calibri"/>
              </a:rPr>
              <a:t>staff </a:t>
            </a:r>
            <a:r>
              <a:rPr sz="2200" spc="-10" dirty="0">
                <a:latin typeface="Calibri"/>
                <a:cs typeface="Calibri"/>
              </a:rPr>
              <a:t>are often  inexperienced </a:t>
            </a:r>
            <a:r>
              <a:rPr sz="2200" spc="-5" dirty="0">
                <a:latin typeface="Calibri"/>
                <a:cs typeface="Calibri"/>
              </a:rPr>
              <a:t>and </a:t>
            </a:r>
            <a:r>
              <a:rPr sz="2200" spc="-20" dirty="0">
                <a:latin typeface="Calibri"/>
                <a:cs typeface="Calibri"/>
              </a:rPr>
              <a:t>have </a:t>
            </a:r>
            <a:r>
              <a:rPr sz="2200" spc="-10" dirty="0">
                <a:latin typeface="Calibri"/>
                <a:cs typeface="Calibri"/>
              </a:rPr>
              <a:t>limited  </a:t>
            </a:r>
            <a:r>
              <a:rPr sz="2200" spc="-5" dirty="0">
                <a:latin typeface="Calibri"/>
                <a:cs typeface="Calibri"/>
              </a:rPr>
              <a:t>domain</a:t>
            </a:r>
            <a:r>
              <a:rPr sz="2200" spc="-25" dirty="0">
                <a:latin typeface="Calibri"/>
                <a:cs typeface="Calibri"/>
              </a:rPr>
              <a:t> </a:t>
            </a:r>
            <a:r>
              <a:rPr sz="2200" spc="-10" dirty="0">
                <a:latin typeface="Calibri"/>
                <a:cs typeface="Calibri"/>
              </a:rPr>
              <a:t>knowledge.</a:t>
            </a:r>
            <a:endParaRPr sz="22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650">
              <a:latin typeface="Calibri"/>
              <a:cs typeface="Calibri"/>
            </a:endParaRPr>
          </a:p>
          <a:p>
            <a:pPr marL="12700">
              <a:lnSpc>
                <a:spcPts val="2760"/>
              </a:lnSpc>
            </a:pPr>
            <a:r>
              <a:rPr sz="2400" b="1" spc="-15" dirty="0">
                <a:latin typeface="Calibri"/>
                <a:cs typeface="Calibri"/>
              </a:rPr>
              <a:t>Program </a:t>
            </a:r>
            <a:r>
              <a:rPr sz="2400" b="1" spc="-10" dirty="0">
                <a:latin typeface="Calibri"/>
                <a:cs typeface="Calibri"/>
              </a:rPr>
              <a:t>age </a:t>
            </a:r>
            <a:r>
              <a:rPr sz="2400" b="1" dirty="0">
                <a:latin typeface="Calibri"/>
                <a:cs typeface="Calibri"/>
              </a:rPr>
              <a:t>and</a:t>
            </a:r>
            <a:r>
              <a:rPr sz="2400" b="1" spc="-40" dirty="0">
                <a:latin typeface="Calibri"/>
                <a:cs typeface="Calibri"/>
              </a:rPr>
              <a:t> </a:t>
            </a:r>
            <a:r>
              <a:rPr sz="2400" b="1" spc="-10" dirty="0">
                <a:latin typeface="Calibri"/>
                <a:cs typeface="Calibri"/>
              </a:rPr>
              <a:t>structure</a:t>
            </a:r>
            <a:endParaRPr sz="2400">
              <a:latin typeface="Calibri"/>
              <a:cs typeface="Calibri"/>
            </a:endParaRPr>
          </a:p>
          <a:p>
            <a:pPr marL="469900" marR="3851910">
              <a:lnSpc>
                <a:spcPct val="90000"/>
              </a:lnSpc>
              <a:spcBef>
                <a:spcPts val="145"/>
              </a:spcBef>
            </a:pPr>
            <a:r>
              <a:rPr sz="2200" spc="-5" dirty="0">
                <a:latin typeface="Calibri"/>
                <a:cs typeface="Calibri"/>
              </a:rPr>
              <a:t>As </a:t>
            </a:r>
            <a:r>
              <a:rPr sz="2200" spc="-15" dirty="0">
                <a:latin typeface="Calibri"/>
                <a:cs typeface="Calibri"/>
              </a:rPr>
              <a:t>programs </a:t>
            </a:r>
            <a:r>
              <a:rPr sz="2200" spc="-10" dirty="0">
                <a:latin typeface="Calibri"/>
                <a:cs typeface="Calibri"/>
              </a:rPr>
              <a:t>age, </a:t>
            </a:r>
            <a:r>
              <a:rPr sz="2200" spc="-5" dirty="0">
                <a:latin typeface="Calibri"/>
                <a:cs typeface="Calibri"/>
              </a:rPr>
              <a:t>their </a:t>
            </a:r>
            <a:r>
              <a:rPr sz="2200" spc="-10" dirty="0">
                <a:latin typeface="Calibri"/>
                <a:cs typeface="Calibri"/>
              </a:rPr>
              <a:t>structure  </a:t>
            </a:r>
            <a:r>
              <a:rPr sz="2200" spc="-5" dirty="0">
                <a:latin typeface="Calibri"/>
                <a:cs typeface="Calibri"/>
              </a:rPr>
              <a:t>is </a:t>
            </a:r>
            <a:r>
              <a:rPr sz="2200" spc="-15" dirty="0">
                <a:latin typeface="Calibri"/>
                <a:cs typeface="Calibri"/>
              </a:rPr>
              <a:t>degraded </a:t>
            </a:r>
            <a:r>
              <a:rPr sz="2200" spc="-5" dirty="0">
                <a:latin typeface="Calibri"/>
                <a:cs typeface="Calibri"/>
              </a:rPr>
              <a:t>and </a:t>
            </a:r>
            <a:r>
              <a:rPr sz="2200" spc="-10" dirty="0">
                <a:latin typeface="Calibri"/>
                <a:cs typeface="Calibri"/>
              </a:rPr>
              <a:t>they become  harder </a:t>
            </a:r>
            <a:r>
              <a:rPr sz="2200" spc="-20" dirty="0">
                <a:latin typeface="Calibri"/>
                <a:cs typeface="Calibri"/>
              </a:rPr>
              <a:t>to </a:t>
            </a:r>
            <a:r>
              <a:rPr sz="2200" spc="-15" dirty="0">
                <a:latin typeface="Calibri"/>
                <a:cs typeface="Calibri"/>
              </a:rPr>
              <a:t>understand </a:t>
            </a:r>
            <a:r>
              <a:rPr sz="2200" spc="-5" dirty="0">
                <a:latin typeface="Calibri"/>
                <a:cs typeface="Calibri"/>
              </a:rPr>
              <a:t>and  </a:t>
            </a:r>
            <a:r>
              <a:rPr sz="2200" spc="-10" dirty="0">
                <a:latin typeface="Calibri"/>
                <a:cs typeface="Calibri"/>
              </a:rPr>
              <a:t>change.</a:t>
            </a:r>
            <a:endParaRPr sz="2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27177" y="191465"/>
            <a:ext cx="8235950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20" dirty="0"/>
              <a:t>Strategies to </a:t>
            </a:r>
            <a:r>
              <a:rPr sz="4000" spc="-10" dirty="0"/>
              <a:t>reduce </a:t>
            </a:r>
            <a:r>
              <a:rPr sz="4000" spc="-15" dirty="0"/>
              <a:t>maintenance</a:t>
            </a:r>
            <a:r>
              <a:rPr sz="4000" spc="-20" dirty="0"/>
              <a:t> costs:</a:t>
            </a:r>
            <a:endParaRPr sz="4000"/>
          </a:p>
        </p:txBody>
      </p:sp>
      <p:sp>
        <p:nvSpPr>
          <p:cNvPr id="3" name="object 3"/>
          <p:cNvSpPr/>
          <p:nvPr/>
        </p:nvSpPr>
        <p:spPr>
          <a:xfrm>
            <a:off x="4267200" y="2895600"/>
            <a:ext cx="4648200" cy="39623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35940" y="1378965"/>
            <a:ext cx="6633209" cy="46723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spc="-10" dirty="0">
                <a:latin typeface="Calibri"/>
                <a:cs typeface="Calibri"/>
              </a:rPr>
              <a:t>-Correct slight </a:t>
            </a:r>
            <a:r>
              <a:rPr sz="3200" spc="-20" dirty="0">
                <a:latin typeface="Calibri"/>
                <a:cs typeface="Calibri"/>
              </a:rPr>
              <a:t>defects </a:t>
            </a:r>
            <a:r>
              <a:rPr sz="3200" dirty="0">
                <a:latin typeface="Calibri"/>
                <a:cs typeface="Calibri"/>
              </a:rPr>
              <a:t>in </a:t>
            </a:r>
            <a:r>
              <a:rPr sz="3200" spc="-5" dirty="0">
                <a:latin typeface="Calibri"/>
                <a:cs typeface="Calibri"/>
              </a:rPr>
              <a:t>parts </a:t>
            </a:r>
            <a:r>
              <a:rPr sz="3200" dirty="0">
                <a:latin typeface="Calibri"/>
                <a:cs typeface="Calibri"/>
              </a:rPr>
              <a:t>and</a:t>
            </a:r>
            <a:r>
              <a:rPr sz="3200" spc="25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jigs.</a:t>
            </a:r>
            <a:endParaRPr sz="3200">
              <a:latin typeface="Calibri"/>
              <a:cs typeface="Calibri"/>
            </a:endParaRPr>
          </a:p>
          <a:p>
            <a:pPr marL="12700" marR="5080">
              <a:lnSpc>
                <a:spcPct val="100000"/>
              </a:lnSpc>
              <a:buChar char="-"/>
              <a:tabLst>
                <a:tab pos="227965" algn="l"/>
              </a:tabLst>
            </a:pPr>
            <a:r>
              <a:rPr sz="3200" spc="-10" dirty="0">
                <a:latin typeface="Calibri"/>
                <a:cs typeface="Calibri"/>
              </a:rPr>
              <a:t>Ensure </a:t>
            </a:r>
            <a:r>
              <a:rPr sz="3200" spc="-5" dirty="0">
                <a:latin typeface="Calibri"/>
                <a:cs typeface="Calibri"/>
              </a:rPr>
              <a:t>basic </a:t>
            </a:r>
            <a:r>
              <a:rPr sz="3200" spc="-10" dirty="0">
                <a:latin typeface="Calibri"/>
                <a:cs typeface="Calibri"/>
              </a:rPr>
              <a:t>equipment conditions </a:t>
            </a:r>
            <a:r>
              <a:rPr sz="3200" spc="-15" dirty="0">
                <a:latin typeface="Calibri"/>
                <a:cs typeface="Calibri"/>
              </a:rPr>
              <a:t>are  </a:t>
            </a:r>
            <a:r>
              <a:rPr sz="3200" spc="-10" dirty="0">
                <a:latin typeface="Calibri"/>
                <a:cs typeface="Calibri"/>
              </a:rPr>
              <a:t>maintained</a:t>
            </a:r>
            <a:endParaRPr sz="3200">
              <a:latin typeface="Calibri"/>
              <a:cs typeface="Calibri"/>
            </a:endParaRPr>
          </a:p>
          <a:p>
            <a:pPr marL="227965" marR="4293235" indent="-227965">
              <a:lnSpc>
                <a:spcPct val="100000"/>
              </a:lnSpc>
              <a:spcBef>
                <a:spcPts val="480"/>
              </a:spcBef>
              <a:buChar char="-"/>
              <a:tabLst>
                <a:tab pos="227965" algn="l"/>
              </a:tabLst>
            </a:pPr>
            <a:r>
              <a:rPr sz="3200" spc="-15" dirty="0">
                <a:latin typeface="Calibri"/>
                <a:cs typeface="Calibri"/>
              </a:rPr>
              <a:t>Review</a:t>
            </a:r>
            <a:r>
              <a:rPr sz="3200" spc="-110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basic  </a:t>
            </a:r>
            <a:r>
              <a:rPr sz="3200" spc="-15" dirty="0">
                <a:latin typeface="Calibri"/>
                <a:cs typeface="Calibri"/>
              </a:rPr>
              <a:t>operations</a:t>
            </a:r>
            <a:endParaRPr sz="3200">
              <a:latin typeface="Calibri"/>
              <a:cs typeface="Calibri"/>
            </a:endParaRPr>
          </a:p>
          <a:p>
            <a:pPr marL="227965" marR="3614420" indent="-227965">
              <a:lnSpc>
                <a:spcPct val="100000"/>
              </a:lnSpc>
              <a:spcBef>
                <a:spcPts val="770"/>
              </a:spcBef>
              <a:buChar char="-"/>
              <a:tabLst>
                <a:tab pos="227965" algn="l"/>
              </a:tabLst>
            </a:pPr>
            <a:r>
              <a:rPr sz="3200" spc="-5" dirty="0">
                <a:latin typeface="Calibri"/>
                <a:cs typeface="Calibri"/>
              </a:rPr>
              <a:t>Conduct </a:t>
            </a:r>
            <a:r>
              <a:rPr sz="3200" spc="-20" dirty="0">
                <a:latin typeface="Calibri"/>
                <a:cs typeface="Calibri"/>
              </a:rPr>
              <a:t>physical  </a:t>
            </a:r>
            <a:r>
              <a:rPr sz="3200" spc="-5" dirty="0">
                <a:latin typeface="Calibri"/>
                <a:cs typeface="Calibri"/>
              </a:rPr>
              <a:t>analysis</a:t>
            </a:r>
            <a:endParaRPr sz="3200">
              <a:latin typeface="Calibri"/>
              <a:cs typeface="Calibri"/>
            </a:endParaRPr>
          </a:p>
          <a:p>
            <a:pPr marL="227965" marR="3221990" indent="-227965">
              <a:lnSpc>
                <a:spcPct val="100000"/>
              </a:lnSpc>
              <a:spcBef>
                <a:spcPts val="770"/>
              </a:spcBef>
              <a:buChar char="-"/>
              <a:tabLst>
                <a:tab pos="227965" algn="l"/>
              </a:tabLst>
            </a:pPr>
            <a:r>
              <a:rPr sz="3200" spc="-5" dirty="0">
                <a:latin typeface="Calibri"/>
                <a:cs typeface="Calibri"/>
              </a:rPr>
              <a:t>Adopt </a:t>
            </a:r>
            <a:r>
              <a:rPr sz="3200" dirty="0">
                <a:latin typeface="Calibri"/>
                <a:cs typeface="Calibri"/>
              </a:rPr>
              <a:t>an</a:t>
            </a:r>
            <a:r>
              <a:rPr sz="3200" spc="-25" dirty="0">
                <a:latin typeface="Calibri"/>
                <a:cs typeface="Calibri"/>
              </a:rPr>
              <a:t> </a:t>
            </a:r>
            <a:r>
              <a:rPr sz="3200" spc="-5" dirty="0">
                <a:latin typeface="Calibri"/>
                <a:cs typeface="Calibri"/>
              </a:rPr>
              <a:t>analytical  </a:t>
            </a:r>
            <a:r>
              <a:rPr sz="3200" spc="-10" dirty="0">
                <a:latin typeface="Calibri"/>
                <a:cs typeface="Calibri"/>
              </a:rPr>
              <a:t>approach</a:t>
            </a:r>
            <a:endParaRPr sz="3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21868" y="433196"/>
            <a:ext cx="7795259" cy="69659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" dirty="0"/>
              <a:t>Distribution of </a:t>
            </a:r>
            <a:r>
              <a:rPr spc="-10" dirty="0"/>
              <a:t>maintenance</a:t>
            </a:r>
            <a:r>
              <a:rPr spc="-25" dirty="0"/>
              <a:t> </a:t>
            </a:r>
            <a:r>
              <a:rPr spc="-35" dirty="0"/>
              <a:t>effort</a:t>
            </a:r>
          </a:p>
        </p:txBody>
      </p:sp>
      <p:sp>
        <p:nvSpPr>
          <p:cNvPr id="3" name="object 3"/>
          <p:cNvSpPr/>
          <p:nvPr/>
        </p:nvSpPr>
        <p:spPr>
          <a:xfrm>
            <a:off x="1066800" y="1600200"/>
            <a:ext cx="6629400" cy="4800600"/>
          </a:xfrm>
          <a:custGeom>
            <a:avLst/>
            <a:gdLst/>
            <a:ahLst/>
            <a:cxnLst/>
            <a:rect l="l" t="t" r="r" b="b"/>
            <a:pathLst>
              <a:path w="6629400" h="4800600">
                <a:moveTo>
                  <a:pt x="6629400" y="0"/>
                </a:moveTo>
                <a:lnTo>
                  <a:pt x="0" y="0"/>
                </a:lnTo>
                <a:lnTo>
                  <a:pt x="0" y="4800600"/>
                </a:lnTo>
                <a:lnTo>
                  <a:pt x="6629400" y="4800600"/>
                </a:lnTo>
                <a:lnTo>
                  <a:pt x="6629400" y="0"/>
                </a:lnTo>
                <a:close/>
              </a:path>
            </a:pathLst>
          </a:custGeom>
          <a:solidFill>
            <a:srgbClr val="CC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87737" y="1854106"/>
            <a:ext cx="3886200" cy="4290060"/>
          </a:xfrm>
          <a:custGeom>
            <a:avLst/>
            <a:gdLst/>
            <a:ahLst/>
            <a:cxnLst/>
            <a:rect l="l" t="t" r="r" b="b"/>
            <a:pathLst>
              <a:path w="3886200" h="4290060">
                <a:moveTo>
                  <a:pt x="1715696" y="0"/>
                </a:moveTo>
                <a:lnTo>
                  <a:pt x="1715696" y="2144538"/>
                </a:lnTo>
                <a:lnTo>
                  <a:pt x="0" y="3406725"/>
                </a:lnTo>
                <a:lnTo>
                  <a:pt x="327911" y="3760007"/>
                </a:lnTo>
                <a:lnTo>
                  <a:pt x="757307" y="4037202"/>
                </a:lnTo>
                <a:lnTo>
                  <a:pt x="1211444" y="4214148"/>
                </a:lnTo>
                <a:lnTo>
                  <a:pt x="1463897" y="4264266"/>
                </a:lnTo>
                <a:lnTo>
                  <a:pt x="1715696" y="4289632"/>
                </a:lnTo>
                <a:lnTo>
                  <a:pt x="2170462" y="4238898"/>
                </a:lnTo>
                <a:lnTo>
                  <a:pt x="2573782" y="4113297"/>
                </a:lnTo>
                <a:lnTo>
                  <a:pt x="2927065" y="3910976"/>
                </a:lnTo>
                <a:lnTo>
                  <a:pt x="3254952" y="3658549"/>
                </a:lnTo>
                <a:lnTo>
                  <a:pt x="3507404" y="3330612"/>
                </a:lnTo>
                <a:lnTo>
                  <a:pt x="3709316" y="2977329"/>
                </a:lnTo>
                <a:lnTo>
                  <a:pt x="3835542" y="2573933"/>
                </a:lnTo>
                <a:lnTo>
                  <a:pt x="3886083" y="2144538"/>
                </a:lnTo>
                <a:lnTo>
                  <a:pt x="3835542" y="1715872"/>
                </a:lnTo>
                <a:lnTo>
                  <a:pt x="3709316" y="1312300"/>
                </a:lnTo>
                <a:lnTo>
                  <a:pt x="3507404" y="933621"/>
                </a:lnTo>
                <a:lnTo>
                  <a:pt x="3254952" y="630628"/>
                </a:lnTo>
                <a:lnTo>
                  <a:pt x="2927065" y="353282"/>
                </a:lnTo>
                <a:lnTo>
                  <a:pt x="2573782" y="151119"/>
                </a:lnTo>
                <a:lnTo>
                  <a:pt x="2170462" y="25396"/>
                </a:lnTo>
                <a:lnTo>
                  <a:pt x="171569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158968" y="2964243"/>
            <a:ext cx="2145030" cy="2296795"/>
          </a:xfrm>
          <a:custGeom>
            <a:avLst/>
            <a:gdLst/>
            <a:ahLst/>
            <a:cxnLst/>
            <a:rect l="l" t="t" r="r" b="b"/>
            <a:pathLst>
              <a:path w="2145029" h="2296795">
                <a:moveTo>
                  <a:pt x="277172" y="0"/>
                </a:moveTo>
                <a:lnTo>
                  <a:pt x="75481" y="479508"/>
                </a:lnTo>
                <a:lnTo>
                  <a:pt x="0" y="1034401"/>
                </a:lnTo>
                <a:lnTo>
                  <a:pt x="50115" y="1387683"/>
                </a:lnTo>
                <a:lnTo>
                  <a:pt x="126216" y="1716224"/>
                </a:lnTo>
                <a:lnTo>
                  <a:pt x="252429" y="2018789"/>
                </a:lnTo>
                <a:lnTo>
                  <a:pt x="428769" y="2296588"/>
                </a:lnTo>
                <a:lnTo>
                  <a:pt x="2144465" y="1034401"/>
                </a:lnTo>
                <a:lnTo>
                  <a:pt x="277172" y="0"/>
                </a:lnTo>
                <a:close/>
              </a:path>
            </a:pathLst>
          </a:custGeom>
          <a:solidFill>
            <a:srgbClr val="8FD7F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436140" y="1854106"/>
            <a:ext cx="1867535" cy="2145030"/>
          </a:xfrm>
          <a:custGeom>
            <a:avLst/>
            <a:gdLst/>
            <a:ahLst/>
            <a:cxnLst/>
            <a:rect l="l" t="t" r="r" b="b"/>
            <a:pathLst>
              <a:path w="1867535" h="2145029">
                <a:moveTo>
                  <a:pt x="1867293" y="0"/>
                </a:moveTo>
                <a:lnTo>
                  <a:pt x="1286954" y="75434"/>
                </a:lnTo>
                <a:lnTo>
                  <a:pt x="1009759" y="176515"/>
                </a:lnTo>
                <a:lnTo>
                  <a:pt x="757332" y="302741"/>
                </a:lnTo>
                <a:lnTo>
                  <a:pt x="328540" y="656024"/>
                </a:lnTo>
                <a:lnTo>
                  <a:pt x="151597" y="857684"/>
                </a:lnTo>
                <a:lnTo>
                  <a:pt x="0" y="1110137"/>
                </a:lnTo>
                <a:lnTo>
                  <a:pt x="1867293" y="2144538"/>
                </a:lnTo>
                <a:lnTo>
                  <a:pt x="1867293" y="0"/>
                </a:lnTo>
                <a:close/>
              </a:path>
            </a:pathLst>
          </a:custGeom>
          <a:solidFill>
            <a:srgbClr val="2ABAE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117988" y="1854106"/>
            <a:ext cx="3355975" cy="4290060"/>
          </a:xfrm>
          <a:custGeom>
            <a:avLst/>
            <a:gdLst/>
            <a:ahLst/>
            <a:cxnLst/>
            <a:rect l="l" t="t" r="r" b="b"/>
            <a:pathLst>
              <a:path w="3355975" h="4290060">
                <a:moveTo>
                  <a:pt x="0" y="353282"/>
                </a:moveTo>
                <a:lnTo>
                  <a:pt x="353282" y="151119"/>
                </a:lnTo>
                <a:lnTo>
                  <a:pt x="756678" y="25396"/>
                </a:lnTo>
                <a:lnTo>
                  <a:pt x="1185445" y="0"/>
                </a:lnTo>
                <a:lnTo>
                  <a:pt x="1640211" y="25396"/>
                </a:lnTo>
                <a:lnTo>
                  <a:pt x="2043532" y="151119"/>
                </a:lnTo>
                <a:lnTo>
                  <a:pt x="2396814" y="353282"/>
                </a:lnTo>
                <a:lnTo>
                  <a:pt x="2724701" y="630628"/>
                </a:lnTo>
                <a:lnTo>
                  <a:pt x="2977153" y="933621"/>
                </a:lnTo>
                <a:lnTo>
                  <a:pt x="3179065" y="1312300"/>
                </a:lnTo>
                <a:lnTo>
                  <a:pt x="3305291" y="1715872"/>
                </a:lnTo>
                <a:lnTo>
                  <a:pt x="3355832" y="2144538"/>
                </a:lnTo>
                <a:lnTo>
                  <a:pt x="3305291" y="2573933"/>
                </a:lnTo>
                <a:lnTo>
                  <a:pt x="3179065" y="2977329"/>
                </a:lnTo>
                <a:lnTo>
                  <a:pt x="2977153" y="3330612"/>
                </a:lnTo>
                <a:lnTo>
                  <a:pt x="2724701" y="3658548"/>
                </a:lnTo>
                <a:lnTo>
                  <a:pt x="2396814" y="3910976"/>
                </a:lnTo>
                <a:lnTo>
                  <a:pt x="2043532" y="4113297"/>
                </a:lnTo>
                <a:lnTo>
                  <a:pt x="1640211" y="4238897"/>
                </a:lnTo>
                <a:lnTo>
                  <a:pt x="1185445" y="4289632"/>
                </a:lnTo>
              </a:path>
            </a:pathLst>
          </a:custGeom>
          <a:ln w="5073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303433" y="1854106"/>
            <a:ext cx="0" cy="2145030"/>
          </a:xfrm>
          <a:custGeom>
            <a:avLst/>
            <a:gdLst/>
            <a:ahLst/>
            <a:cxnLst/>
            <a:rect l="l" t="t" r="r" b="b"/>
            <a:pathLst>
              <a:path h="2145029">
                <a:moveTo>
                  <a:pt x="0" y="2144538"/>
                </a:moveTo>
                <a:lnTo>
                  <a:pt x="0" y="0"/>
                </a:lnTo>
              </a:path>
            </a:pathLst>
          </a:custGeom>
          <a:ln w="2536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436140" y="2964243"/>
            <a:ext cx="1867535" cy="1034415"/>
          </a:xfrm>
          <a:custGeom>
            <a:avLst/>
            <a:gdLst/>
            <a:ahLst/>
            <a:cxnLst/>
            <a:rect l="l" t="t" r="r" b="b"/>
            <a:pathLst>
              <a:path w="1867535" h="1034414">
                <a:moveTo>
                  <a:pt x="1867293" y="1034401"/>
                </a:moveTo>
                <a:lnTo>
                  <a:pt x="0" y="0"/>
                </a:lnTo>
              </a:path>
            </a:pathLst>
          </a:custGeom>
          <a:ln w="2536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587737" y="3998644"/>
            <a:ext cx="1715770" cy="1262380"/>
          </a:xfrm>
          <a:custGeom>
            <a:avLst/>
            <a:gdLst/>
            <a:ahLst/>
            <a:cxnLst/>
            <a:rect l="l" t="t" r="r" b="b"/>
            <a:pathLst>
              <a:path w="1715770" h="1262379">
                <a:moveTo>
                  <a:pt x="1715696" y="0"/>
                </a:moveTo>
                <a:lnTo>
                  <a:pt x="0" y="1262186"/>
                </a:lnTo>
              </a:path>
            </a:pathLst>
          </a:custGeom>
          <a:ln w="25368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4732804" y="3557185"/>
            <a:ext cx="1170940" cy="1024890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R="5080" algn="ctr">
              <a:lnSpc>
                <a:spcPct val="106900"/>
              </a:lnSpc>
              <a:spcBef>
                <a:spcPts val="10"/>
              </a:spcBef>
            </a:pPr>
            <a:r>
              <a:rPr sz="1550" spc="-15" dirty="0">
                <a:latin typeface="Times New Roman"/>
                <a:cs typeface="Times New Roman"/>
              </a:rPr>
              <a:t>Fun</a:t>
            </a:r>
            <a:r>
              <a:rPr sz="1550" spc="-210" dirty="0">
                <a:latin typeface="Times New Roman"/>
                <a:cs typeface="Times New Roman"/>
              </a:rPr>
              <a:t> </a:t>
            </a:r>
            <a:r>
              <a:rPr sz="1550" spc="-45" dirty="0">
                <a:latin typeface="Times New Roman"/>
                <a:cs typeface="Times New Roman"/>
              </a:rPr>
              <a:t>ct</a:t>
            </a:r>
            <a:r>
              <a:rPr sz="1550" spc="-254" dirty="0">
                <a:latin typeface="Times New Roman"/>
                <a:cs typeface="Times New Roman"/>
              </a:rPr>
              <a:t> </a:t>
            </a:r>
            <a:r>
              <a:rPr sz="1550" spc="65" dirty="0">
                <a:latin typeface="Times New Roman"/>
                <a:cs typeface="Times New Roman"/>
              </a:rPr>
              <a:t>ion</a:t>
            </a:r>
            <a:r>
              <a:rPr sz="1550" spc="-210" dirty="0">
                <a:latin typeface="Times New Roman"/>
                <a:cs typeface="Times New Roman"/>
              </a:rPr>
              <a:t> </a:t>
            </a:r>
            <a:r>
              <a:rPr sz="1550" spc="-45" dirty="0">
                <a:latin typeface="Times New Roman"/>
                <a:cs typeface="Times New Roman"/>
              </a:rPr>
              <a:t>al</a:t>
            </a:r>
            <a:r>
              <a:rPr sz="1550" spc="-250" dirty="0">
                <a:latin typeface="Times New Roman"/>
                <a:cs typeface="Times New Roman"/>
              </a:rPr>
              <a:t> </a:t>
            </a:r>
            <a:r>
              <a:rPr sz="1550" spc="45" dirty="0">
                <a:latin typeface="Times New Roman"/>
                <a:cs typeface="Times New Roman"/>
              </a:rPr>
              <a:t>ity  </a:t>
            </a:r>
            <a:r>
              <a:rPr sz="1550" spc="60" dirty="0">
                <a:latin typeface="Times New Roman"/>
                <a:cs typeface="Times New Roman"/>
              </a:rPr>
              <a:t>additio </a:t>
            </a:r>
            <a:r>
              <a:rPr sz="1550" spc="15" dirty="0">
                <a:latin typeface="Times New Roman"/>
                <a:cs typeface="Times New Roman"/>
              </a:rPr>
              <a:t>n or  </a:t>
            </a:r>
            <a:r>
              <a:rPr sz="1550" spc="-100" dirty="0">
                <a:latin typeface="Times New Roman"/>
                <a:cs typeface="Times New Roman"/>
              </a:rPr>
              <a:t>mo</a:t>
            </a:r>
            <a:r>
              <a:rPr sz="1550" spc="-210" dirty="0">
                <a:latin typeface="Times New Roman"/>
                <a:cs typeface="Times New Roman"/>
              </a:rPr>
              <a:t> </a:t>
            </a:r>
            <a:r>
              <a:rPr sz="1550" spc="10" dirty="0">
                <a:latin typeface="Times New Roman"/>
                <a:cs typeface="Times New Roman"/>
              </a:rPr>
              <a:t>di</a:t>
            </a:r>
            <a:r>
              <a:rPr sz="1550" spc="-250" dirty="0">
                <a:latin typeface="Times New Roman"/>
                <a:cs typeface="Times New Roman"/>
              </a:rPr>
              <a:t> </a:t>
            </a:r>
            <a:r>
              <a:rPr sz="1550" spc="-30" dirty="0">
                <a:latin typeface="Times New Roman"/>
                <a:cs typeface="Times New Roman"/>
              </a:rPr>
              <a:t>ficat</a:t>
            </a:r>
            <a:r>
              <a:rPr sz="1550" spc="-250" dirty="0">
                <a:latin typeface="Times New Roman"/>
                <a:cs typeface="Times New Roman"/>
              </a:rPr>
              <a:t> </a:t>
            </a:r>
            <a:r>
              <a:rPr sz="1550" spc="65" dirty="0">
                <a:latin typeface="Times New Roman"/>
                <a:cs typeface="Times New Roman"/>
              </a:rPr>
              <a:t>ion  </a:t>
            </a:r>
            <a:r>
              <a:rPr sz="1550" spc="35" dirty="0">
                <a:latin typeface="Times New Roman"/>
                <a:cs typeface="Times New Roman"/>
              </a:rPr>
              <a:t>(65</a:t>
            </a:r>
            <a:r>
              <a:rPr sz="1550" spc="-200" dirty="0">
                <a:latin typeface="Times New Roman"/>
                <a:cs typeface="Times New Roman"/>
              </a:rPr>
              <a:t> </a:t>
            </a:r>
            <a:r>
              <a:rPr sz="1550" spc="-45" dirty="0">
                <a:latin typeface="Times New Roman"/>
                <a:cs typeface="Times New Roman"/>
              </a:rPr>
              <a:t>%)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092617" y="2421702"/>
            <a:ext cx="986790" cy="520065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L="226695" marR="5080" indent="-227329">
              <a:lnSpc>
                <a:spcPct val="106900"/>
              </a:lnSpc>
              <a:spcBef>
                <a:spcPts val="10"/>
              </a:spcBef>
            </a:pPr>
            <a:r>
              <a:rPr sz="1550" spc="40" dirty="0">
                <a:latin typeface="Times New Roman"/>
                <a:cs typeface="Times New Roman"/>
              </a:rPr>
              <a:t>Fault</a:t>
            </a:r>
            <a:r>
              <a:rPr sz="1550" spc="-65" dirty="0">
                <a:latin typeface="Times New Roman"/>
                <a:cs typeface="Times New Roman"/>
              </a:rPr>
              <a:t> </a:t>
            </a:r>
            <a:r>
              <a:rPr sz="1550" spc="-5" dirty="0">
                <a:latin typeface="Times New Roman"/>
                <a:cs typeface="Times New Roman"/>
              </a:rPr>
              <a:t>rep</a:t>
            </a:r>
            <a:r>
              <a:rPr sz="1550" spc="-204" dirty="0">
                <a:latin typeface="Times New Roman"/>
                <a:cs typeface="Times New Roman"/>
              </a:rPr>
              <a:t> </a:t>
            </a:r>
            <a:r>
              <a:rPr sz="1550" spc="-45" dirty="0">
                <a:latin typeface="Times New Roman"/>
                <a:cs typeface="Times New Roman"/>
              </a:rPr>
              <a:t>ai</a:t>
            </a:r>
            <a:r>
              <a:rPr sz="1550" spc="-250" dirty="0">
                <a:latin typeface="Times New Roman"/>
                <a:cs typeface="Times New Roman"/>
              </a:rPr>
              <a:t> </a:t>
            </a:r>
            <a:r>
              <a:rPr sz="1550" spc="10" dirty="0">
                <a:latin typeface="Times New Roman"/>
                <a:cs typeface="Times New Roman"/>
              </a:rPr>
              <a:t>r  </a:t>
            </a:r>
            <a:r>
              <a:rPr sz="1550" spc="40" dirty="0">
                <a:latin typeface="Times New Roman"/>
                <a:cs typeface="Times New Roman"/>
              </a:rPr>
              <a:t>(17%)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587737" y="3708757"/>
            <a:ext cx="919480" cy="772795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/>
          <a:p>
            <a:pPr marR="5080" indent="-10795" algn="ctr">
              <a:lnSpc>
                <a:spcPct val="106900"/>
              </a:lnSpc>
              <a:spcBef>
                <a:spcPts val="10"/>
              </a:spcBef>
            </a:pPr>
            <a:r>
              <a:rPr sz="1550" spc="-25" dirty="0">
                <a:latin typeface="Times New Roman"/>
                <a:cs typeface="Times New Roman"/>
              </a:rPr>
              <a:t>So </a:t>
            </a:r>
            <a:r>
              <a:rPr sz="1550" spc="-45" dirty="0">
                <a:latin typeface="Times New Roman"/>
                <a:cs typeface="Times New Roman"/>
              </a:rPr>
              <a:t>ftw </a:t>
            </a:r>
            <a:r>
              <a:rPr sz="1550" spc="-5" dirty="0">
                <a:latin typeface="Times New Roman"/>
                <a:cs typeface="Times New Roman"/>
              </a:rPr>
              <a:t>are  </a:t>
            </a:r>
            <a:r>
              <a:rPr sz="1550" spc="50" dirty="0">
                <a:latin typeface="Times New Roman"/>
                <a:cs typeface="Times New Roman"/>
              </a:rPr>
              <a:t>adapt</a:t>
            </a:r>
            <a:r>
              <a:rPr sz="1550" spc="-265" dirty="0">
                <a:latin typeface="Times New Roman"/>
                <a:cs typeface="Times New Roman"/>
              </a:rPr>
              <a:t> </a:t>
            </a:r>
            <a:r>
              <a:rPr sz="1550" spc="-45" dirty="0">
                <a:latin typeface="Times New Roman"/>
                <a:cs typeface="Times New Roman"/>
              </a:rPr>
              <a:t>at</a:t>
            </a:r>
            <a:r>
              <a:rPr sz="1550" spc="-265" dirty="0">
                <a:latin typeface="Times New Roman"/>
                <a:cs typeface="Times New Roman"/>
              </a:rPr>
              <a:t> </a:t>
            </a:r>
            <a:r>
              <a:rPr sz="1550" spc="-10" dirty="0">
                <a:latin typeface="Times New Roman"/>
                <a:cs typeface="Times New Roman"/>
              </a:rPr>
              <a:t>io</a:t>
            </a:r>
            <a:r>
              <a:rPr sz="1550" spc="-225" dirty="0">
                <a:latin typeface="Times New Roman"/>
                <a:cs typeface="Times New Roman"/>
              </a:rPr>
              <a:t> </a:t>
            </a:r>
            <a:r>
              <a:rPr sz="1550" spc="15" dirty="0">
                <a:latin typeface="Times New Roman"/>
                <a:cs typeface="Times New Roman"/>
              </a:rPr>
              <a:t>n  </a:t>
            </a:r>
            <a:r>
              <a:rPr sz="1550" spc="40" dirty="0">
                <a:latin typeface="Times New Roman"/>
                <a:cs typeface="Times New Roman"/>
              </a:rPr>
              <a:t>(18%)</a:t>
            </a:r>
            <a:endParaRPr sz="155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794628" y="6495999"/>
            <a:ext cx="258762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spc="-15" dirty="0">
                <a:latin typeface="Calibri"/>
                <a:cs typeface="Calibri"/>
              </a:rPr>
              <a:t>Sourc</a:t>
            </a:r>
            <a:r>
              <a:rPr sz="1800" spc="-15" dirty="0">
                <a:latin typeface="Calibri"/>
                <a:cs typeface="Calibri"/>
                <a:hlinkClick r:id="rId2"/>
              </a:rPr>
              <a:t>e:w</a:t>
            </a:r>
            <a:r>
              <a:rPr sz="1800" spc="-15" dirty="0">
                <a:latin typeface="Calibri"/>
                <a:cs typeface="Calibri"/>
              </a:rPr>
              <a:t>ww</a:t>
            </a:r>
            <a:r>
              <a:rPr sz="1800" spc="-15" dirty="0">
                <a:latin typeface="Calibri"/>
                <a:cs typeface="Calibri"/>
                <a:hlinkClick r:id="rId2"/>
              </a:rPr>
              <a:t>.wikipedia.com</a:t>
            </a:r>
            <a:endParaRPr sz="1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07340" y="1598421"/>
            <a:ext cx="7409180" cy="47815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13715">
              <a:lnSpc>
                <a:spcPct val="100000"/>
              </a:lnSpc>
              <a:spcBef>
                <a:spcPts val="100"/>
              </a:spcBef>
              <a:buChar char="•"/>
              <a:tabLst>
                <a:tab pos="232410" algn="l"/>
              </a:tabLst>
            </a:pPr>
            <a:r>
              <a:rPr sz="2400" spc="-5" dirty="0">
                <a:latin typeface="Calibri"/>
                <a:cs typeface="Calibri"/>
              </a:rPr>
              <a:t>Maintenance </a:t>
            </a:r>
            <a:r>
              <a:rPr sz="2400" dirty="0">
                <a:latin typeface="Calibri"/>
                <a:cs typeface="Calibri"/>
              </a:rPr>
              <a:t>is a major </a:t>
            </a:r>
            <a:r>
              <a:rPr sz="2400" spc="-15" dirty="0">
                <a:latin typeface="Calibri"/>
                <a:cs typeface="Calibri"/>
              </a:rPr>
              <a:t>cost </a:t>
            </a:r>
            <a:r>
              <a:rPr sz="2400" spc="-20" dirty="0">
                <a:latin typeface="Calibri"/>
                <a:cs typeface="Calibri"/>
              </a:rPr>
              <a:t>for </a:t>
            </a:r>
            <a:r>
              <a:rPr sz="2400" spc="-15" dirty="0">
                <a:latin typeface="Calibri"/>
                <a:cs typeface="Calibri"/>
              </a:rPr>
              <a:t>software </a:t>
            </a:r>
            <a:r>
              <a:rPr sz="2400" dirty="0">
                <a:latin typeface="Calibri"/>
                <a:cs typeface="Calibri"/>
              </a:rPr>
              <a:t>and </a:t>
            </a:r>
            <a:r>
              <a:rPr sz="2400" spc="-10" dirty="0">
                <a:latin typeface="Calibri"/>
                <a:cs typeface="Calibri"/>
              </a:rPr>
              <a:t>must </a:t>
            </a:r>
            <a:r>
              <a:rPr sz="2400" spc="-5" dirty="0">
                <a:latin typeface="Calibri"/>
                <a:cs typeface="Calibri"/>
              </a:rPr>
              <a:t>be  planned </a:t>
            </a:r>
            <a:r>
              <a:rPr sz="2400" spc="-20" dirty="0">
                <a:latin typeface="Calibri"/>
                <a:cs typeface="Calibri"/>
              </a:rPr>
              <a:t>for </a:t>
            </a:r>
            <a:r>
              <a:rPr sz="2400" spc="-5" dirty="0">
                <a:latin typeface="Calibri"/>
                <a:cs typeface="Calibri"/>
              </a:rPr>
              <a:t>during </a:t>
            </a:r>
            <a:r>
              <a:rPr sz="2400" dirty="0">
                <a:latin typeface="Calibri"/>
                <a:cs typeface="Calibri"/>
              </a:rPr>
              <a:t>the </a:t>
            </a:r>
            <a:r>
              <a:rPr sz="2400" spc="-10" dirty="0">
                <a:latin typeface="Calibri"/>
                <a:cs typeface="Calibri"/>
              </a:rPr>
              <a:t>entire </a:t>
            </a:r>
            <a:r>
              <a:rPr sz="2400" spc="-15" dirty="0">
                <a:latin typeface="Calibri"/>
                <a:cs typeface="Calibri"/>
              </a:rPr>
              <a:t>life </a:t>
            </a:r>
            <a:r>
              <a:rPr sz="2400" spc="-5" dirty="0">
                <a:latin typeface="Calibri"/>
                <a:cs typeface="Calibri"/>
              </a:rPr>
              <a:t>cycle.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Calibri"/>
              <a:buChar char="•"/>
            </a:pPr>
            <a:endParaRPr sz="2350">
              <a:latin typeface="Calibri"/>
              <a:cs typeface="Calibri"/>
            </a:endParaRPr>
          </a:p>
          <a:p>
            <a:pPr marL="231775" indent="-219710">
              <a:lnSpc>
                <a:spcPct val="100000"/>
              </a:lnSpc>
              <a:spcBef>
                <a:spcPts val="5"/>
              </a:spcBef>
              <a:buChar char="•"/>
              <a:tabLst>
                <a:tab pos="232410" algn="l"/>
              </a:tabLst>
            </a:pPr>
            <a:r>
              <a:rPr sz="2400" spc="-5" dirty="0">
                <a:latin typeface="Calibri"/>
                <a:cs typeface="Calibri"/>
              </a:rPr>
              <a:t>Design </a:t>
            </a:r>
            <a:r>
              <a:rPr sz="2400" spc="-10" dirty="0">
                <a:latin typeface="Calibri"/>
                <a:cs typeface="Calibri"/>
              </a:rPr>
              <a:t>workflow </a:t>
            </a:r>
            <a:r>
              <a:rPr sz="2400" spc="-5" dirty="0">
                <a:latin typeface="Calibri"/>
                <a:cs typeface="Calibri"/>
              </a:rPr>
              <a:t>—use </a:t>
            </a:r>
            <a:r>
              <a:rPr sz="2400" spc="-10" dirty="0">
                <a:latin typeface="Calibri"/>
                <a:cs typeface="Calibri"/>
              </a:rPr>
              <a:t>information-hiding</a:t>
            </a:r>
            <a:r>
              <a:rPr sz="2400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techniques</a:t>
            </a:r>
            <a:endParaRPr sz="2400">
              <a:latin typeface="Calibri"/>
              <a:cs typeface="Calibri"/>
            </a:endParaRPr>
          </a:p>
          <a:p>
            <a:pPr marL="231775" indent="-219710">
              <a:lnSpc>
                <a:spcPct val="100000"/>
              </a:lnSpc>
              <a:buChar char="•"/>
              <a:tabLst>
                <a:tab pos="232410" algn="l"/>
              </a:tabLst>
            </a:pPr>
            <a:r>
              <a:rPr sz="2400" spc="-5" dirty="0">
                <a:latin typeface="Calibri"/>
                <a:cs typeface="Calibri"/>
              </a:rPr>
              <a:t>Implementation </a:t>
            </a:r>
            <a:r>
              <a:rPr sz="2400" spc="-10" dirty="0">
                <a:latin typeface="Calibri"/>
                <a:cs typeface="Calibri"/>
              </a:rPr>
              <a:t>workflow </a:t>
            </a:r>
            <a:r>
              <a:rPr sz="2400" dirty="0">
                <a:latin typeface="Calibri"/>
                <a:cs typeface="Calibri"/>
              </a:rPr>
              <a:t>— </a:t>
            </a:r>
            <a:r>
              <a:rPr sz="2400" spc="-10" dirty="0">
                <a:latin typeface="Calibri"/>
                <a:cs typeface="Calibri"/>
              </a:rPr>
              <a:t>good coding</a:t>
            </a:r>
            <a:r>
              <a:rPr sz="2400" spc="-4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style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Calibri"/>
              <a:buChar char="•"/>
            </a:pPr>
            <a:endParaRPr sz="2350">
              <a:latin typeface="Calibri"/>
              <a:cs typeface="Calibri"/>
            </a:endParaRPr>
          </a:p>
          <a:p>
            <a:pPr marL="231775" indent="-219710">
              <a:lnSpc>
                <a:spcPct val="100000"/>
              </a:lnSpc>
              <a:buChar char="•"/>
              <a:tabLst>
                <a:tab pos="232410" algn="l"/>
              </a:tabLst>
            </a:pPr>
            <a:r>
              <a:rPr sz="2400" spc="-10" dirty="0">
                <a:latin typeface="Calibri"/>
                <a:cs typeface="Calibri"/>
              </a:rPr>
              <a:t>Documentation must </a:t>
            </a:r>
            <a:r>
              <a:rPr sz="2400" spc="-5" dirty="0">
                <a:latin typeface="Calibri"/>
                <a:cs typeface="Calibri"/>
              </a:rPr>
              <a:t>be </a:t>
            </a:r>
            <a:r>
              <a:rPr sz="2400" spc="-10" dirty="0">
                <a:latin typeface="Calibri"/>
                <a:cs typeface="Calibri"/>
              </a:rPr>
              <a:t>complete, correct, </a:t>
            </a:r>
            <a:r>
              <a:rPr sz="2400" dirty="0">
                <a:latin typeface="Calibri"/>
                <a:cs typeface="Calibri"/>
              </a:rPr>
              <a:t>and</a:t>
            </a:r>
            <a:r>
              <a:rPr sz="2400" spc="-3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current.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Calibri"/>
              <a:buChar char="•"/>
            </a:pPr>
            <a:endParaRPr sz="2350">
              <a:latin typeface="Calibri"/>
              <a:cs typeface="Calibri"/>
            </a:endParaRPr>
          </a:p>
          <a:p>
            <a:pPr marL="12700" marR="1112520">
              <a:lnSpc>
                <a:spcPct val="100000"/>
              </a:lnSpc>
              <a:spcBef>
                <a:spcPts val="5"/>
              </a:spcBef>
              <a:buChar char="•"/>
              <a:tabLst>
                <a:tab pos="232410" algn="l"/>
              </a:tabLst>
            </a:pPr>
            <a:r>
              <a:rPr sz="2400" spc="-5" dirty="0">
                <a:latin typeface="Calibri"/>
                <a:cs typeface="Calibri"/>
              </a:rPr>
              <a:t>During maintenance, maintainability </a:t>
            </a:r>
            <a:r>
              <a:rPr sz="2400" spc="-10" dirty="0">
                <a:latin typeface="Calibri"/>
                <a:cs typeface="Calibri"/>
              </a:rPr>
              <a:t>must </a:t>
            </a:r>
            <a:r>
              <a:rPr sz="2400" spc="-5" dirty="0">
                <a:latin typeface="Calibri"/>
                <a:cs typeface="Calibri"/>
              </a:rPr>
              <a:t>not</a:t>
            </a:r>
            <a:r>
              <a:rPr sz="2400" spc="-114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be  </a:t>
            </a:r>
            <a:r>
              <a:rPr sz="2400" spc="-10" dirty="0">
                <a:latin typeface="Calibri"/>
                <a:cs typeface="Calibri"/>
              </a:rPr>
              <a:t>compromised.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Calibri"/>
              <a:buChar char="•"/>
            </a:pPr>
            <a:endParaRPr sz="2350">
              <a:latin typeface="Calibri"/>
              <a:cs typeface="Calibri"/>
            </a:endParaRPr>
          </a:p>
          <a:p>
            <a:pPr marL="12700" marR="5080">
              <a:lnSpc>
                <a:spcPct val="100000"/>
              </a:lnSpc>
              <a:buChar char="•"/>
              <a:tabLst>
                <a:tab pos="232410" algn="l"/>
              </a:tabLst>
            </a:pPr>
            <a:r>
              <a:rPr sz="2400" spc="-5" dirty="0">
                <a:latin typeface="Calibri"/>
                <a:cs typeface="Calibri"/>
              </a:rPr>
              <a:t>Maintenance </a:t>
            </a:r>
            <a:r>
              <a:rPr sz="2400" dirty="0">
                <a:latin typeface="Calibri"/>
                <a:cs typeface="Calibri"/>
              </a:rPr>
              <a:t>is </a:t>
            </a:r>
            <a:r>
              <a:rPr sz="2400" spc="-5" dirty="0">
                <a:latin typeface="Calibri"/>
                <a:cs typeface="Calibri"/>
              </a:rPr>
              <a:t>so critical </a:t>
            </a:r>
            <a:r>
              <a:rPr sz="2400" dirty="0">
                <a:latin typeface="Calibri"/>
                <a:cs typeface="Calibri"/>
              </a:rPr>
              <a:t>and challenging </a:t>
            </a:r>
            <a:r>
              <a:rPr sz="2400" spc="-10" dirty="0">
                <a:latin typeface="Calibri"/>
                <a:cs typeface="Calibri"/>
              </a:rPr>
              <a:t>that </a:t>
            </a:r>
            <a:r>
              <a:rPr sz="2400" dirty="0">
                <a:latin typeface="Calibri"/>
                <a:cs typeface="Calibri"/>
              </a:rPr>
              <a:t>the </a:t>
            </a:r>
            <a:r>
              <a:rPr sz="2400" spc="-10" dirty="0">
                <a:latin typeface="Calibri"/>
                <a:cs typeface="Calibri"/>
              </a:rPr>
              <a:t>best  </a:t>
            </a:r>
            <a:r>
              <a:rPr sz="2400" spc="-5" dirty="0">
                <a:latin typeface="Calibri"/>
                <a:cs typeface="Calibri"/>
              </a:rPr>
              <a:t>people should be put on </a:t>
            </a:r>
            <a:r>
              <a:rPr sz="2400" dirty="0">
                <a:latin typeface="Calibri"/>
                <a:cs typeface="Calibri"/>
              </a:rPr>
              <a:t>the </a:t>
            </a:r>
            <a:r>
              <a:rPr sz="2400" spc="-10" dirty="0">
                <a:latin typeface="Calibri"/>
                <a:cs typeface="Calibri"/>
              </a:rPr>
              <a:t>task </a:t>
            </a:r>
            <a:r>
              <a:rPr sz="2400" dirty="0">
                <a:latin typeface="Calibri"/>
                <a:cs typeface="Calibri"/>
              </a:rPr>
              <a:t>and </a:t>
            </a:r>
            <a:r>
              <a:rPr sz="2400" spc="-15" dirty="0">
                <a:latin typeface="Calibri"/>
                <a:cs typeface="Calibri"/>
              </a:rPr>
              <a:t>rewarded</a:t>
            </a:r>
            <a:r>
              <a:rPr sz="2400" spc="-95" dirty="0">
                <a:latin typeface="Calibri"/>
                <a:cs typeface="Calibri"/>
              </a:rPr>
              <a:t> </a:t>
            </a:r>
            <a:r>
              <a:rPr sz="2400" spc="-20" dirty="0">
                <a:latin typeface="Calibri"/>
                <a:cs typeface="Calibri"/>
              </a:rPr>
              <a:t>accordingly.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35940" y="467309"/>
            <a:ext cx="1609725" cy="4521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b="1" i="1" spc="-5" dirty="0">
                <a:latin typeface="Calibri"/>
                <a:cs typeface="Calibri"/>
              </a:rPr>
              <a:t>Conclusion</a:t>
            </a:r>
            <a:endParaRPr sz="2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881632" y="2437638"/>
            <a:ext cx="5744464" cy="301828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756387" y="939695"/>
            <a:ext cx="3370634" cy="67789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802763" y="983233"/>
            <a:ext cx="3270631" cy="58762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964809" y="1341119"/>
            <a:ext cx="117729" cy="12166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781928" y="1341119"/>
            <a:ext cx="117729" cy="12166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3602863" y="1301877"/>
            <a:ext cx="126111" cy="104648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114797" y="1177671"/>
            <a:ext cx="164973" cy="221234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422391" y="1125855"/>
            <a:ext cx="285115" cy="331470"/>
          </a:xfrm>
          <a:custGeom>
            <a:avLst/>
            <a:gdLst/>
            <a:ahLst/>
            <a:cxnLst/>
            <a:rect l="l" t="t" r="r" b="b"/>
            <a:pathLst>
              <a:path w="285114" h="331469">
                <a:moveTo>
                  <a:pt x="41910" y="0"/>
                </a:moveTo>
                <a:lnTo>
                  <a:pt x="50165" y="0"/>
                </a:lnTo>
                <a:lnTo>
                  <a:pt x="57023" y="254"/>
                </a:lnTo>
                <a:lnTo>
                  <a:pt x="62357" y="889"/>
                </a:lnTo>
                <a:lnTo>
                  <a:pt x="67691" y="1397"/>
                </a:lnTo>
                <a:lnTo>
                  <a:pt x="82042" y="7493"/>
                </a:lnTo>
                <a:lnTo>
                  <a:pt x="83438" y="9144"/>
                </a:lnTo>
                <a:lnTo>
                  <a:pt x="84074" y="11175"/>
                </a:lnTo>
                <a:lnTo>
                  <a:pt x="84074" y="13335"/>
                </a:lnTo>
                <a:lnTo>
                  <a:pt x="84074" y="182118"/>
                </a:lnTo>
                <a:lnTo>
                  <a:pt x="89154" y="226187"/>
                </a:lnTo>
                <a:lnTo>
                  <a:pt x="118363" y="256159"/>
                </a:lnTo>
                <a:lnTo>
                  <a:pt x="125857" y="257810"/>
                </a:lnTo>
                <a:lnTo>
                  <a:pt x="134366" y="257810"/>
                </a:lnTo>
                <a:lnTo>
                  <a:pt x="174863" y="239573"/>
                </a:lnTo>
                <a:lnTo>
                  <a:pt x="201295" y="211962"/>
                </a:lnTo>
                <a:lnTo>
                  <a:pt x="201295" y="13335"/>
                </a:lnTo>
                <a:lnTo>
                  <a:pt x="201295" y="11175"/>
                </a:lnTo>
                <a:lnTo>
                  <a:pt x="222758" y="889"/>
                </a:lnTo>
                <a:lnTo>
                  <a:pt x="228092" y="254"/>
                </a:lnTo>
                <a:lnTo>
                  <a:pt x="234950" y="0"/>
                </a:lnTo>
                <a:lnTo>
                  <a:pt x="243205" y="0"/>
                </a:lnTo>
                <a:lnTo>
                  <a:pt x="251460" y="0"/>
                </a:lnTo>
                <a:lnTo>
                  <a:pt x="258191" y="254"/>
                </a:lnTo>
                <a:lnTo>
                  <a:pt x="263525" y="889"/>
                </a:lnTo>
                <a:lnTo>
                  <a:pt x="268986" y="1397"/>
                </a:lnTo>
                <a:lnTo>
                  <a:pt x="282956" y="7493"/>
                </a:lnTo>
                <a:lnTo>
                  <a:pt x="284353" y="9144"/>
                </a:lnTo>
                <a:lnTo>
                  <a:pt x="284988" y="11175"/>
                </a:lnTo>
                <a:lnTo>
                  <a:pt x="284988" y="13335"/>
                </a:lnTo>
                <a:lnTo>
                  <a:pt x="284988" y="312039"/>
                </a:lnTo>
                <a:lnTo>
                  <a:pt x="284988" y="314325"/>
                </a:lnTo>
                <a:lnTo>
                  <a:pt x="284480" y="316230"/>
                </a:lnTo>
                <a:lnTo>
                  <a:pt x="283337" y="317881"/>
                </a:lnTo>
                <a:lnTo>
                  <a:pt x="282194" y="319659"/>
                </a:lnTo>
                <a:lnTo>
                  <a:pt x="280288" y="321056"/>
                </a:lnTo>
                <a:lnTo>
                  <a:pt x="277495" y="322072"/>
                </a:lnTo>
                <a:lnTo>
                  <a:pt x="274700" y="323215"/>
                </a:lnTo>
                <a:lnTo>
                  <a:pt x="271018" y="324104"/>
                </a:lnTo>
                <a:lnTo>
                  <a:pt x="266446" y="324612"/>
                </a:lnTo>
                <a:lnTo>
                  <a:pt x="261874" y="325247"/>
                </a:lnTo>
                <a:lnTo>
                  <a:pt x="256159" y="325500"/>
                </a:lnTo>
                <a:lnTo>
                  <a:pt x="249174" y="325500"/>
                </a:lnTo>
                <a:lnTo>
                  <a:pt x="241808" y="325500"/>
                </a:lnTo>
                <a:lnTo>
                  <a:pt x="235838" y="325247"/>
                </a:lnTo>
                <a:lnTo>
                  <a:pt x="231267" y="324612"/>
                </a:lnTo>
                <a:lnTo>
                  <a:pt x="226695" y="324104"/>
                </a:lnTo>
                <a:lnTo>
                  <a:pt x="223012" y="323215"/>
                </a:lnTo>
                <a:lnTo>
                  <a:pt x="220345" y="322072"/>
                </a:lnTo>
                <a:lnTo>
                  <a:pt x="217678" y="321056"/>
                </a:lnTo>
                <a:lnTo>
                  <a:pt x="215773" y="319659"/>
                </a:lnTo>
                <a:lnTo>
                  <a:pt x="214630" y="317881"/>
                </a:lnTo>
                <a:lnTo>
                  <a:pt x="213613" y="316230"/>
                </a:lnTo>
                <a:lnTo>
                  <a:pt x="212979" y="314325"/>
                </a:lnTo>
                <a:lnTo>
                  <a:pt x="212979" y="312039"/>
                </a:lnTo>
                <a:lnTo>
                  <a:pt x="212979" y="277622"/>
                </a:lnTo>
                <a:lnTo>
                  <a:pt x="175349" y="310233"/>
                </a:lnTo>
                <a:lnTo>
                  <a:pt x="136540" y="327818"/>
                </a:lnTo>
                <a:lnTo>
                  <a:pt x="109474" y="331216"/>
                </a:lnTo>
                <a:lnTo>
                  <a:pt x="94736" y="330577"/>
                </a:lnTo>
                <a:lnTo>
                  <a:pt x="57785" y="321183"/>
                </a:lnTo>
                <a:lnTo>
                  <a:pt x="24003" y="293624"/>
                </a:lnTo>
                <a:lnTo>
                  <a:pt x="5587" y="253365"/>
                </a:lnTo>
                <a:lnTo>
                  <a:pt x="355" y="212574"/>
                </a:lnTo>
                <a:lnTo>
                  <a:pt x="0" y="196215"/>
                </a:lnTo>
                <a:lnTo>
                  <a:pt x="0" y="13335"/>
                </a:lnTo>
                <a:lnTo>
                  <a:pt x="0" y="11175"/>
                </a:lnTo>
                <a:lnTo>
                  <a:pt x="635" y="9144"/>
                </a:lnTo>
                <a:lnTo>
                  <a:pt x="1905" y="7493"/>
                </a:lnTo>
                <a:lnTo>
                  <a:pt x="3048" y="5842"/>
                </a:lnTo>
                <a:lnTo>
                  <a:pt x="21590" y="889"/>
                </a:lnTo>
                <a:lnTo>
                  <a:pt x="27050" y="254"/>
                </a:lnTo>
                <a:lnTo>
                  <a:pt x="33909" y="0"/>
                </a:lnTo>
                <a:lnTo>
                  <a:pt x="4191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703445" y="1125855"/>
            <a:ext cx="310515" cy="445134"/>
          </a:xfrm>
          <a:custGeom>
            <a:avLst/>
            <a:gdLst/>
            <a:ahLst/>
            <a:cxnLst/>
            <a:rect l="l" t="t" r="r" b="b"/>
            <a:pathLst>
              <a:path w="310514" h="445134">
                <a:moveTo>
                  <a:pt x="42925" y="0"/>
                </a:moveTo>
                <a:lnTo>
                  <a:pt x="52450" y="0"/>
                </a:lnTo>
                <a:lnTo>
                  <a:pt x="60070" y="127"/>
                </a:lnTo>
                <a:lnTo>
                  <a:pt x="65658" y="508"/>
                </a:lnTo>
                <a:lnTo>
                  <a:pt x="71246" y="889"/>
                </a:lnTo>
                <a:lnTo>
                  <a:pt x="75564" y="1650"/>
                </a:lnTo>
                <a:lnTo>
                  <a:pt x="78739" y="3048"/>
                </a:lnTo>
                <a:lnTo>
                  <a:pt x="81787" y="4318"/>
                </a:lnTo>
                <a:lnTo>
                  <a:pt x="84200" y="6350"/>
                </a:lnTo>
                <a:lnTo>
                  <a:pt x="85725" y="9144"/>
                </a:lnTo>
                <a:lnTo>
                  <a:pt x="87375" y="11937"/>
                </a:lnTo>
                <a:lnTo>
                  <a:pt x="88900" y="16002"/>
                </a:lnTo>
                <a:lnTo>
                  <a:pt x="90424" y="21082"/>
                </a:lnTo>
                <a:lnTo>
                  <a:pt x="160781" y="220980"/>
                </a:lnTo>
                <a:lnTo>
                  <a:pt x="161797" y="220980"/>
                </a:lnTo>
                <a:lnTo>
                  <a:pt x="226059" y="17018"/>
                </a:lnTo>
                <a:lnTo>
                  <a:pt x="227456" y="11303"/>
                </a:lnTo>
                <a:lnTo>
                  <a:pt x="229107" y="7366"/>
                </a:lnTo>
                <a:lnTo>
                  <a:pt x="267588" y="0"/>
                </a:lnTo>
                <a:lnTo>
                  <a:pt x="277240" y="0"/>
                </a:lnTo>
                <a:lnTo>
                  <a:pt x="305562" y="6350"/>
                </a:lnTo>
                <a:lnTo>
                  <a:pt x="308609" y="8762"/>
                </a:lnTo>
                <a:lnTo>
                  <a:pt x="310133" y="12065"/>
                </a:lnTo>
                <a:lnTo>
                  <a:pt x="310133" y="16256"/>
                </a:lnTo>
                <a:lnTo>
                  <a:pt x="310133" y="20320"/>
                </a:lnTo>
                <a:lnTo>
                  <a:pt x="208025" y="323469"/>
                </a:lnTo>
                <a:lnTo>
                  <a:pt x="171830" y="429260"/>
                </a:lnTo>
                <a:lnTo>
                  <a:pt x="128355" y="444771"/>
                </a:lnTo>
                <a:lnTo>
                  <a:pt x="116204" y="445008"/>
                </a:lnTo>
                <a:lnTo>
                  <a:pt x="107314" y="445008"/>
                </a:lnTo>
                <a:lnTo>
                  <a:pt x="82803" y="440055"/>
                </a:lnTo>
                <a:lnTo>
                  <a:pt x="80009" y="438277"/>
                </a:lnTo>
                <a:lnTo>
                  <a:pt x="78612" y="435991"/>
                </a:lnTo>
                <a:lnTo>
                  <a:pt x="78358" y="433324"/>
                </a:lnTo>
                <a:lnTo>
                  <a:pt x="78104" y="430657"/>
                </a:lnTo>
                <a:lnTo>
                  <a:pt x="78866" y="427355"/>
                </a:lnTo>
                <a:lnTo>
                  <a:pt x="80390" y="423545"/>
                </a:lnTo>
                <a:lnTo>
                  <a:pt x="120268" y="323469"/>
                </a:lnTo>
                <a:lnTo>
                  <a:pt x="117347" y="322072"/>
                </a:lnTo>
                <a:lnTo>
                  <a:pt x="114680" y="320040"/>
                </a:lnTo>
                <a:lnTo>
                  <a:pt x="112394" y="317246"/>
                </a:lnTo>
                <a:lnTo>
                  <a:pt x="109981" y="314452"/>
                </a:lnTo>
                <a:lnTo>
                  <a:pt x="108330" y="311531"/>
                </a:lnTo>
                <a:lnTo>
                  <a:pt x="107187" y="308356"/>
                </a:lnTo>
                <a:lnTo>
                  <a:pt x="4444" y="33782"/>
                </a:lnTo>
                <a:lnTo>
                  <a:pt x="1524" y="26035"/>
                </a:lnTo>
                <a:lnTo>
                  <a:pt x="0" y="20066"/>
                </a:lnTo>
                <a:lnTo>
                  <a:pt x="0" y="15875"/>
                </a:lnTo>
                <a:lnTo>
                  <a:pt x="0" y="11811"/>
                </a:lnTo>
                <a:lnTo>
                  <a:pt x="1396" y="8509"/>
                </a:lnTo>
                <a:lnTo>
                  <a:pt x="4063" y="6223"/>
                </a:lnTo>
                <a:lnTo>
                  <a:pt x="6730" y="3810"/>
                </a:lnTo>
                <a:lnTo>
                  <a:pt x="11302" y="2286"/>
                </a:lnTo>
                <a:lnTo>
                  <a:pt x="17652" y="1270"/>
                </a:lnTo>
                <a:lnTo>
                  <a:pt x="24002" y="381"/>
                </a:lnTo>
                <a:lnTo>
                  <a:pt x="32384" y="0"/>
                </a:lnTo>
                <a:lnTo>
                  <a:pt x="42925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037201" y="1120139"/>
            <a:ext cx="320675" cy="337185"/>
          </a:xfrm>
          <a:custGeom>
            <a:avLst/>
            <a:gdLst/>
            <a:ahLst/>
            <a:cxnLst/>
            <a:rect l="l" t="t" r="r" b="b"/>
            <a:pathLst>
              <a:path w="320675" h="337184">
                <a:moveTo>
                  <a:pt x="163702" y="0"/>
                </a:moveTo>
                <a:lnTo>
                  <a:pt x="217995" y="6161"/>
                </a:lnTo>
                <a:lnTo>
                  <a:pt x="260334" y="24352"/>
                </a:lnTo>
                <a:lnTo>
                  <a:pt x="291195" y="54040"/>
                </a:lnTo>
                <a:lnTo>
                  <a:pt x="310769" y="94742"/>
                </a:lnTo>
                <a:lnTo>
                  <a:pt x="319573" y="146069"/>
                </a:lnTo>
                <a:lnTo>
                  <a:pt x="320166" y="165481"/>
                </a:lnTo>
                <a:lnTo>
                  <a:pt x="319528" y="184124"/>
                </a:lnTo>
                <a:lnTo>
                  <a:pt x="310134" y="235076"/>
                </a:lnTo>
                <a:lnTo>
                  <a:pt x="289202" y="277403"/>
                </a:lnTo>
                <a:lnTo>
                  <a:pt x="256619" y="309514"/>
                </a:lnTo>
                <a:lnTo>
                  <a:pt x="212344" y="329912"/>
                </a:lnTo>
                <a:lnTo>
                  <a:pt x="156337" y="336931"/>
                </a:lnTo>
                <a:lnTo>
                  <a:pt x="137074" y="336240"/>
                </a:lnTo>
                <a:lnTo>
                  <a:pt x="87122" y="325882"/>
                </a:lnTo>
                <a:lnTo>
                  <a:pt x="48563" y="303629"/>
                </a:lnTo>
                <a:lnTo>
                  <a:pt x="21288" y="270208"/>
                </a:lnTo>
                <a:lnTo>
                  <a:pt x="5304" y="225849"/>
                </a:lnTo>
                <a:lnTo>
                  <a:pt x="0" y="171450"/>
                </a:lnTo>
                <a:lnTo>
                  <a:pt x="642" y="152784"/>
                </a:lnTo>
                <a:lnTo>
                  <a:pt x="10287" y="101600"/>
                </a:lnTo>
                <a:lnTo>
                  <a:pt x="31325" y="59255"/>
                </a:lnTo>
                <a:lnTo>
                  <a:pt x="63849" y="27384"/>
                </a:lnTo>
                <a:lnTo>
                  <a:pt x="107928" y="7018"/>
                </a:lnTo>
                <a:lnTo>
                  <a:pt x="163702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886327" y="1120139"/>
            <a:ext cx="285750" cy="331470"/>
          </a:xfrm>
          <a:custGeom>
            <a:avLst/>
            <a:gdLst/>
            <a:ahLst/>
            <a:cxnLst/>
            <a:rect l="l" t="t" r="r" b="b"/>
            <a:pathLst>
              <a:path w="285750" h="331469">
                <a:moveTo>
                  <a:pt x="175895" y="0"/>
                </a:moveTo>
                <a:lnTo>
                  <a:pt x="216203" y="5625"/>
                </a:lnTo>
                <a:lnTo>
                  <a:pt x="254134" y="29196"/>
                </a:lnTo>
                <a:lnTo>
                  <a:pt x="276346" y="66555"/>
                </a:lnTo>
                <a:lnTo>
                  <a:pt x="285011" y="117657"/>
                </a:lnTo>
                <a:lnTo>
                  <a:pt x="285369" y="133350"/>
                </a:lnTo>
                <a:lnTo>
                  <a:pt x="285369" y="317754"/>
                </a:lnTo>
                <a:lnTo>
                  <a:pt x="285369" y="320039"/>
                </a:lnTo>
                <a:lnTo>
                  <a:pt x="284734" y="321945"/>
                </a:lnTo>
                <a:lnTo>
                  <a:pt x="283337" y="323596"/>
                </a:lnTo>
                <a:lnTo>
                  <a:pt x="282067" y="325374"/>
                </a:lnTo>
                <a:lnTo>
                  <a:pt x="279781" y="326771"/>
                </a:lnTo>
                <a:lnTo>
                  <a:pt x="276606" y="327787"/>
                </a:lnTo>
                <a:lnTo>
                  <a:pt x="273558" y="328930"/>
                </a:lnTo>
                <a:lnTo>
                  <a:pt x="269239" y="329819"/>
                </a:lnTo>
                <a:lnTo>
                  <a:pt x="263778" y="330326"/>
                </a:lnTo>
                <a:lnTo>
                  <a:pt x="258318" y="330962"/>
                </a:lnTo>
                <a:lnTo>
                  <a:pt x="251587" y="331215"/>
                </a:lnTo>
                <a:lnTo>
                  <a:pt x="243459" y="331215"/>
                </a:lnTo>
                <a:lnTo>
                  <a:pt x="235203" y="331215"/>
                </a:lnTo>
                <a:lnTo>
                  <a:pt x="228346" y="330962"/>
                </a:lnTo>
                <a:lnTo>
                  <a:pt x="222885" y="330326"/>
                </a:lnTo>
                <a:lnTo>
                  <a:pt x="217424" y="329819"/>
                </a:lnTo>
                <a:lnTo>
                  <a:pt x="213106" y="328930"/>
                </a:lnTo>
                <a:lnTo>
                  <a:pt x="210058" y="327787"/>
                </a:lnTo>
                <a:lnTo>
                  <a:pt x="206883" y="326771"/>
                </a:lnTo>
                <a:lnTo>
                  <a:pt x="204724" y="325374"/>
                </a:lnTo>
                <a:lnTo>
                  <a:pt x="203326" y="323596"/>
                </a:lnTo>
                <a:lnTo>
                  <a:pt x="201930" y="321945"/>
                </a:lnTo>
                <a:lnTo>
                  <a:pt x="201295" y="320039"/>
                </a:lnTo>
                <a:lnTo>
                  <a:pt x="201295" y="317754"/>
                </a:lnTo>
                <a:lnTo>
                  <a:pt x="201295" y="147320"/>
                </a:lnTo>
                <a:lnTo>
                  <a:pt x="195961" y="104901"/>
                </a:lnTo>
                <a:lnTo>
                  <a:pt x="173355" y="78232"/>
                </a:lnTo>
                <a:lnTo>
                  <a:pt x="167005" y="74930"/>
                </a:lnTo>
                <a:lnTo>
                  <a:pt x="159512" y="73406"/>
                </a:lnTo>
                <a:lnTo>
                  <a:pt x="151130" y="73406"/>
                </a:lnTo>
                <a:lnTo>
                  <a:pt x="110333" y="91588"/>
                </a:lnTo>
                <a:lnTo>
                  <a:pt x="84455" y="119252"/>
                </a:lnTo>
                <a:lnTo>
                  <a:pt x="84455" y="317754"/>
                </a:lnTo>
                <a:lnTo>
                  <a:pt x="84455" y="320039"/>
                </a:lnTo>
                <a:lnTo>
                  <a:pt x="83820" y="321945"/>
                </a:lnTo>
                <a:lnTo>
                  <a:pt x="82423" y="323596"/>
                </a:lnTo>
                <a:lnTo>
                  <a:pt x="81152" y="325374"/>
                </a:lnTo>
                <a:lnTo>
                  <a:pt x="78867" y="326771"/>
                </a:lnTo>
                <a:lnTo>
                  <a:pt x="75564" y="327787"/>
                </a:lnTo>
                <a:lnTo>
                  <a:pt x="72389" y="328930"/>
                </a:lnTo>
                <a:lnTo>
                  <a:pt x="68072" y="329819"/>
                </a:lnTo>
                <a:lnTo>
                  <a:pt x="62737" y="330326"/>
                </a:lnTo>
                <a:lnTo>
                  <a:pt x="57276" y="330962"/>
                </a:lnTo>
                <a:lnTo>
                  <a:pt x="50546" y="331215"/>
                </a:lnTo>
                <a:lnTo>
                  <a:pt x="42290" y="331215"/>
                </a:lnTo>
                <a:lnTo>
                  <a:pt x="34036" y="331215"/>
                </a:lnTo>
                <a:lnTo>
                  <a:pt x="27177" y="330962"/>
                </a:lnTo>
                <a:lnTo>
                  <a:pt x="21844" y="330326"/>
                </a:lnTo>
                <a:lnTo>
                  <a:pt x="16510" y="329819"/>
                </a:lnTo>
                <a:lnTo>
                  <a:pt x="12192" y="328930"/>
                </a:lnTo>
                <a:lnTo>
                  <a:pt x="8889" y="327787"/>
                </a:lnTo>
                <a:lnTo>
                  <a:pt x="5714" y="326771"/>
                </a:lnTo>
                <a:lnTo>
                  <a:pt x="3428" y="325374"/>
                </a:lnTo>
                <a:lnTo>
                  <a:pt x="2032" y="323596"/>
                </a:lnTo>
                <a:lnTo>
                  <a:pt x="762" y="321945"/>
                </a:lnTo>
                <a:lnTo>
                  <a:pt x="0" y="320039"/>
                </a:lnTo>
                <a:lnTo>
                  <a:pt x="0" y="317754"/>
                </a:lnTo>
                <a:lnTo>
                  <a:pt x="0" y="19050"/>
                </a:lnTo>
                <a:lnTo>
                  <a:pt x="0" y="16890"/>
                </a:lnTo>
                <a:lnTo>
                  <a:pt x="635" y="14859"/>
                </a:lnTo>
                <a:lnTo>
                  <a:pt x="1777" y="13208"/>
                </a:lnTo>
                <a:lnTo>
                  <a:pt x="2794" y="11557"/>
                </a:lnTo>
                <a:lnTo>
                  <a:pt x="18923" y="6604"/>
                </a:lnTo>
                <a:lnTo>
                  <a:pt x="23495" y="5969"/>
                </a:lnTo>
                <a:lnTo>
                  <a:pt x="29337" y="5714"/>
                </a:lnTo>
                <a:lnTo>
                  <a:pt x="36195" y="5714"/>
                </a:lnTo>
                <a:lnTo>
                  <a:pt x="43307" y="5714"/>
                </a:lnTo>
                <a:lnTo>
                  <a:pt x="49275" y="5969"/>
                </a:lnTo>
                <a:lnTo>
                  <a:pt x="53975" y="6604"/>
                </a:lnTo>
                <a:lnTo>
                  <a:pt x="58674" y="7112"/>
                </a:lnTo>
                <a:lnTo>
                  <a:pt x="72009" y="16890"/>
                </a:lnTo>
                <a:lnTo>
                  <a:pt x="72009" y="19050"/>
                </a:lnTo>
                <a:lnTo>
                  <a:pt x="72009" y="53594"/>
                </a:lnTo>
                <a:lnTo>
                  <a:pt x="109692" y="20964"/>
                </a:lnTo>
                <a:lnTo>
                  <a:pt x="148637" y="3349"/>
                </a:lnTo>
                <a:lnTo>
                  <a:pt x="162129" y="835"/>
                </a:lnTo>
                <a:lnTo>
                  <a:pt x="175895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3529584" y="1120139"/>
            <a:ext cx="273050" cy="337185"/>
          </a:xfrm>
          <a:custGeom>
            <a:avLst/>
            <a:gdLst/>
            <a:ahLst/>
            <a:cxnLst/>
            <a:rect l="l" t="t" r="r" b="b"/>
            <a:pathLst>
              <a:path w="273050" h="337184">
                <a:moveTo>
                  <a:pt x="141096" y="0"/>
                </a:moveTo>
                <a:lnTo>
                  <a:pt x="188049" y="3857"/>
                </a:lnTo>
                <a:lnTo>
                  <a:pt x="233564" y="21324"/>
                </a:lnTo>
                <a:lnTo>
                  <a:pt x="261369" y="53925"/>
                </a:lnTo>
                <a:lnTo>
                  <a:pt x="272468" y="103022"/>
                </a:lnTo>
                <a:lnTo>
                  <a:pt x="272923" y="117856"/>
                </a:lnTo>
                <a:lnTo>
                  <a:pt x="272923" y="318770"/>
                </a:lnTo>
                <a:lnTo>
                  <a:pt x="272923" y="321945"/>
                </a:lnTo>
                <a:lnTo>
                  <a:pt x="271906" y="324358"/>
                </a:lnTo>
                <a:lnTo>
                  <a:pt x="269620" y="326136"/>
                </a:lnTo>
                <a:lnTo>
                  <a:pt x="267335" y="327913"/>
                </a:lnTo>
                <a:lnTo>
                  <a:pt x="263905" y="329184"/>
                </a:lnTo>
                <a:lnTo>
                  <a:pt x="259079" y="330073"/>
                </a:lnTo>
                <a:lnTo>
                  <a:pt x="254253" y="330835"/>
                </a:lnTo>
                <a:lnTo>
                  <a:pt x="247141" y="331215"/>
                </a:lnTo>
                <a:lnTo>
                  <a:pt x="237870" y="331215"/>
                </a:lnTo>
                <a:lnTo>
                  <a:pt x="227711" y="331215"/>
                </a:lnTo>
                <a:lnTo>
                  <a:pt x="203326" y="321945"/>
                </a:lnTo>
                <a:lnTo>
                  <a:pt x="203326" y="318770"/>
                </a:lnTo>
                <a:lnTo>
                  <a:pt x="203326" y="295021"/>
                </a:lnTo>
                <a:lnTo>
                  <a:pt x="172769" y="319809"/>
                </a:lnTo>
                <a:lnTo>
                  <a:pt x="136398" y="334168"/>
                </a:lnTo>
                <a:lnTo>
                  <a:pt x="108838" y="336931"/>
                </a:lnTo>
                <a:lnTo>
                  <a:pt x="97244" y="336530"/>
                </a:lnTo>
                <a:lnTo>
                  <a:pt x="55558" y="327205"/>
                </a:lnTo>
                <a:lnTo>
                  <a:pt x="23826" y="305817"/>
                </a:lnTo>
                <a:lnTo>
                  <a:pt x="4607" y="272530"/>
                </a:lnTo>
                <a:lnTo>
                  <a:pt x="0" y="239775"/>
                </a:lnTo>
                <a:lnTo>
                  <a:pt x="642" y="227155"/>
                </a:lnTo>
                <a:lnTo>
                  <a:pt x="15978" y="185223"/>
                </a:lnTo>
                <a:lnTo>
                  <a:pt x="51484" y="156698"/>
                </a:lnTo>
                <a:lnTo>
                  <a:pt x="91186" y="144018"/>
                </a:lnTo>
                <a:lnTo>
                  <a:pt x="141853" y="138302"/>
                </a:lnTo>
                <a:lnTo>
                  <a:pt x="161162" y="137922"/>
                </a:lnTo>
                <a:lnTo>
                  <a:pt x="190245" y="137922"/>
                </a:lnTo>
                <a:lnTo>
                  <a:pt x="190245" y="119887"/>
                </a:lnTo>
                <a:lnTo>
                  <a:pt x="190245" y="110489"/>
                </a:lnTo>
                <a:lnTo>
                  <a:pt x="189356" y="102362"/>
                </a:lnTo>
                <a:lnTo>
                  <a:pt x="187451" y="95250"/>
                </a:lnTo>
                <a:lnTo>
                  <a:pt x="185546" y="88264"/>
                </a:lnTo>
                <a:lnTo>
                  <a:pt x="182371" y="82423"/>
                </a:lnTo>
                <a:lnTo>
                  <a:pt x="178053" y="77724"/>
                </a:lnTo>
                <a:lnTo>
                  <a:pt x="173736" y="73025"/>
                </a:lnTo>
                <a:lnTo>
                  <a:pt x="133730" y="64008"/>
                </a:lnTo>
                <a:lnTo>
                  <a:pt x="123443" y="64295"/>
                </a:lnTo>
                <a:lnTo>
                  <a:pt x="80390" y="73564"/>
                </a:lnTo>
                <a:lnTo>
                  <a:pt x="45465" y="89408"/>
                </a:lnTo>
                <a:lnTo>
                  <a:pt x="39750" y="92583"/>
                </a:lnTo>
                <a:lnTo>
                  <a:pt x="35051" y="94107"/>
                </a:lnTo>
                <a:lnTo>
                  <a:pt x="31495" y="94107"/>
                </a:lnTo>
                <a:lnTo>
                  <a:pt x="29082" y="94107"/>
                </a:lnTo>
                <a:lnTo>
                  <a:pt x="17525" y="74295"/>
                </a:lnTo>
                <a:lnTo>
                  <a:pt x="16763" y="70104"/>
                </a:lnTo>
                <a:lnTo>
                  <a:pt x="16510" y="65405"/>
                </a:lnTo>
                <a:lnTo>
                  <a:pt x="16510" y="60325"/>
                </a:lnTo>
                <a:lnTo>
                  <a:pt x="16510" y="53339"/>
                </a:lnTo>
                <a:lnTo>
                  <a:pt x="17017" y="47879"/>
                </a:lnTo>
                <a:lnTo>
                  <a:pt x="18161" y="43942"/>
                </a:lnTo>
                <a:lnTo>
                  <a:pt x="19303" y="39877"/>
                </a:lnTo>
                <a:lnTo>
                  <a:pt x="21336" y="36195"/>
                </a:lnTo>
                <a:lnTo>
                  <a:pt x="24511" y="33020"/>
                </a:lnTo>
                <a:lnTo>
                  <a:pt x="27686" y="29718"/>
                </a:lnTo>
                <a:lnTo>
                  <a:pt x="68325" y="11430"/>
                </a:lnTo>
                <a:lnTo>
                  <a:pt x="112075" y="1768"/>
                </a:lnTo>
                <a:lnTo>
                  <a:pt x="131264" y="192"/>
                </a:lnTo>
                <a:lnTo>
                  <a:pt x="141096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802763" y="1016000"/>
            <a:ext cx="331470" cy="435609"/>
          </a:xfrm>
          <a:custGeom>
            <a:avLst/>
            <a:gdLst/>
            <a:ahLst/>
            <a:cxnLst/>
            <a:rect l="l" t="t" r="r" b="b"/>
            <a:pathLst>
              <a:path w="331469" h="435609">
                <a:moveTo>
                  <a:pt x="13081" y="0"/>
                </a:moveTo>
                <a:lnTo>
                  <a:pt x="318388" y="0"/>
                </a:lnTo>
                <a:lnTo>
                  <a:pt x="320420" y="0"/>
                </a:lnTo>
                <a:lnTo>
                  <a:pt x="322325" y="635"/>
                </a:lnTo>
                <a:lnTo>
                  <a:pt x="323976" y="1904"/>
                </a:lnTo>
                <a:lnTo>
                  <a:pt x="325628" y="3048"/>
                </a:lnTo>
                <a:lnTo>
                  <a:pt x="327025" y="5079"/>
                </a:lnTo>
                <a:lnTo>
                  <a:pt x="328168" y="7874"/>
                </a:lnTo>
                <a:lnTo>
                  <a:pt x="329311" y="10667"/>
                </a:lnTo>
                <a:lnTo>
                  <a:pt x="330073" y="14350"/>
                </a:lnTo>
                <a:lnTo>
                  <a:pt x="330707" y="19050"/>
                </a:lnTo>
                <a:lnTo>
                  <a:pt x="331216" y="23749"/>
                </a:lnTo>
                <a:lnTo>
                  <a:pt x="331469" y="29463"/>
                </a:lnTo>
                <a:lnTo>
                  <a:pt x="331469" y="36195"/>
                </a:lnTo>
                <a:lnTo>
                  <a:pt x="331469" y="42672"/>
                </a:lnTo>
                <a:lnTo>
                  <a:pt x="328168" y="63753"/>
                </a:lnTo>
                <a:lnTo>
                  <a:pt x="327025" y="66548"/>
                </a:lnTo>
                <a:lnTo>
                  <a:pt x="325628" y="68707"/>
                </a:lnTo>
                <a:lnTo>
                  <a:pt x="323976" y="69976"/>
                </a:lnTo>
                <a:lnTo>
                  <a:pt x="322325" y="71374"/>
                </a:lnTo>
                <a:lnTo>
                  <a:pt x="320420" y="72009"/>
                </a:lnTo>
                <a:lnTo>
                  <a:pt x="318388" y="72009"/>
                </a:lnTo>
                <a:lnTo>
                  <a:pt x="209931" y="72009"/>
                </a:lnTo>
                <a:lnTo>
                  <a:pt x="209931" y="421259"/>
                </a:lnTo>
                <a:lnTo>
                  <a:pt x="209931" y="423545"/>
                </a:lnTo>
                <a:lnTo>
                  <a:pt x="209169" y="425450"/>
                </a:lnTo>
                <a:lnTo>
                  <a:pt x="207772" y="427354"/>
                </a:lnTo>
                <a:lnTo>
                  <a:pt x="206375" y="429133"/>
                </a:lnTo>
                <a:lnTo>
                  <a:pt x="203962" y="430529"/>
                </a:lnTo>
                <a:lnTo>
                  <a:pt x="200532" y="431673"/>
                </a:lnTo>
                <a:lnTo>
                  <a:pt x="197231" y="432815"/>
                </a:lnTo>
                <a:lnTo>
                  <a:pt x="192659" y="433704"/>
                </a:lnTo>
                <a:lnTo>
                  <a:pt x="186944" y="434339"/>
                </a:lnTo>
                <a:lnTo>
                  <a:pt x="181356" y="434975"/>
                </a:lnTo>
                <a:lnTo>
                  <a:pt x="174244" y="435355"/>
                </a:lnTo>
                <a:lnTo>
                  <a:pt x="165735" y="435355"/>
                </a:lnTo>
                <a:lnTo>
                  <a:pt x="157225" y="435355"/>
                </a:lnTo>
                <a:lnTo>
                  <a:pt x="150113" y="434975"/>
                </a:lnTo>
                <a:lnTo>
                  <a:pt x="144525" y="434339"/>
                </a:lnTo>
                <a:lnTo>
                  <a:pt x="138811" y="433704"/>
                </a:lnTo>
                <a:lnTo>
                  <a:pt x="134238" y="432815"/>
                </a:lnTo>
                <a:lnTo>
                  <a:pt x="130937" y="431673"/>
                </a:lnTo>
                <a:lnTo>
                  <a:pt x="127507" y="430529"/>
                </a:lnTo>
                <a:lnTo>
                  <a:pt x="125222" y="429133"/>
                </a:lnTo>
                <a:lnTo>
                  <a:pt x="123698" y="427354"/>
                </a:lnTo>
                <a:lnTo>
                  <a:pt x="122300" y="425450"/>
                </a:lnTo>
                <a:lnTo>
                  <a:pt x="121538" y="423545"/>
                </a:lnTo>
                <a:lnTo>
                  <a:pt x="121538" y="421259"/>
                </a:lnTo>
                <a:lnTo>
                  <a:pt x="121538" y="72009"/>
                </a:lnTo>
                <a:lnTo>
                  <a:pt x="13081" y="72009"/>
                </a:lnTo>
                <a:lnTo>
                  <a:pt x="10794" y="72009"/>
                </a:lnTo>
                <a:lnTo>
                  <a:pt x="8889" y="71374"/>
                </a:lnTo>
                <a:lnTo>
                  <a:pt x="7366" y="69976"/>
                </a:lnTo>
                <a:lnTo>
                  <a:pt x="5842" y="68707"/>
                </a:lnTo>
                <a:lnTo>
                  <a:pt x="4444" y="66548"/>
                </a:lnTo>
                <a:lnTo>
                  <a:pt x="0" y="42672"/>
                </a:lnTo>
                <a:lnTo>
                  <a:pt x="0" y="36195"/>
                </a:lnTo>
                <a:lnTo>
                  <a:pt x="0" y="29463"/>
                </a:lnTo>
                <a:lnTo>
                  <a:pt x="7366" y="1904"/>
                </a:lnTo>
                <a:lnTo>
                  <a:pt x="8889" y="635"/>
                </a:lnTo>
                <a:lnTo>
                  <a:pt x="10794" y="0"/>
                </a:lnTo>
                <a:lnTo>
                  <a:pt x="13081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253610" y="983233"/>
            <a:ext cx="278130" cy="468630"/>
          </a:xfrm>
          <a:custGeom>
            <a:avLst/>
            <a:gdLst/>
            <a:ahLst/>
            <a:cxnLst/>
            <a:rect l="l" t="t" r="r" b="b"/>
            <a:pathLst>
              <a:path w="278129" h="468630">
                <a:moveTo>
                  <a:pt x="42290" y="0"/>
                </a:moveTo>
                <a:lnTo>
                  <a:pt x="50546" y="0"/>
                </a:lnTo>
                <a:lnTo>
                  <a:pt x="57276" y="253"/>
                </a:lnTo>
                <a:lnTo>
                  <a:pt x="62737" y="1015"/>
                </a:lnTo>
                <a:lnTo>
                  <a:pt x="68072" y="1650"/>
                </a:lnTo>
                <a:lnTo>
                  <a:pt x="72389" y="2539"/>
                </a:lnTo>
                <a:lnTo>
                  <a:pt x="75564" y="3810"/>
                </a:lnTo>
                <a:lnTo>
                  <a:pt x="78866" y="5079"/>
                </a:lnTo>
                <a:lnTo>
                  <a:pt x="81152" y="6603"/>
                </a:lnTo>
                <a:lnTo>
                  <a:pt x="82423" y="8381"/>
                </a:lnTo>
                <a:lnTo>
                  <a:pt x="83819" y="10160"/>
                </a:lnTo>
                <a:lnTo>
                  <a:pt x="84454" y="12064"/>
                </a:lnTo>
                <a:lnTo>
                  <a:pt x="84454" y="14350"/>
                </a:lnTo>
                <a:lnTo>
                  <a:pt x="84454" y="276605"/>
                </a:lnTo>
                <a:lnTo>
                  <a:pt x="172847" y="157733"/>
                </a:lnTo>
                <a:lnTo>
                  <a:pt x="174625" y="154939"/>
                </a:lnTo>
                <a:lnTo>
                  <a:pt x="176656" y="152653"/>
                </a:lnTo>
                <a:lnTo>
                  <a:pt x="201422" y="143510"/>
                </a:lnTo>
                <a:lnTo>
                  <a:pt x="207010" y="142875"/>
                </a:lnTo>
                <a:lnTo>
                  <a:pt x="213867" y="142620"/>
                </a:lnTo>
                <a:lnTo>
                  <a:pt x="222376" y="142620"/>
                </a:lnTo>
                <a:lnTo>
                  <a:pt x="230631" y="142620"/>
                </a:lnTo>
                <a:lnTo>
                  <a:pt x="237616" y="142875"/>
                </a:lnTo>
                <a:lnTo>
                  <a:pt x="243331" y="143510"/>
                </a:lnTo>
                <a:lnTo>
                  <a:pt x="249047" y="144017"/>
                </a:lnTo>
                <a:lnTo>
                  <a:pt x="266318" y="153924"/>
                </a:lnTo>
                <a:lnTo>
                  <a:pt x="266318" y="156337"/>
                </a:lnTo>
                <a:lnTo>
                  <a:pt x="266318" y="159638"/>
                </a:lnTo>
                <a:lnTo>
                  <a:pt x="265429" y="163321"/>
                </a:lnTo>
                <a:lnTo>
                  <a:pt x="263778" y="167004"/>
                </a:lnTo>
                <a:lnTo>
                  <a:pt x="262127" y="170814"/>
                </a:lnTo>
                <a:lnTo>
                  <a:pt x="259587" y="174878"/>
                </a:lnTo>
                <a:lnTo>
                  <a:pt x="256286" y="179069"/>
                </a:lnTo>
                <a:lnTo>
                  <a:pt x="168783" y="278256"/>
                </a:lnTo>
                <a:lnTo>
                  <a:pt x="270001" y="434593"/>
                </a:lnTo>
                <a:lnTo>
                  <a:pt x="277622" y="452374"/>
                </a:lnTo>
                <a:lnTo>
                  <a:pt x="277622" y="455040"/>
                </a:lnTo>
                <a:lnTo>
                  <a:pt x="277622" y="457326"/>
                </a:lnTo>
                <a:lnTo>
                  <a:pt x="269113" y="464946"/>
                </a:lnTo>
                <a:lnTo>
                  <a:pt x="265938" y="465963"/>
                </a:lnTo>
                <a:lnTo>
                  <a:pt x="261492" y="466725"/>
                </a:lnTo>
                <a:lnTo>
                  <a:pt x="255904" y="467232"/>
                </a:lnTo>
                <a:lnTo>
                  <a:pt x="250316" y="467867"/>
                </a:lnTo>
                <a:lnTo>
                  <a:pt x="243077" y="468121"/>
                </a:lnTo>
                <a:lnTo>
                  <a:pt x="234187" y="468121"/>
                </a:lnTo>
                <a:lnTo>
                  <a:pt x="224916" y="468121"/>
                </a:lnTo>
                <a:lnTo>
                  <a:pt x="197738" y="465200"/>
                </a:lnTo>
                <a:lnTo>
                  <a:pt x="194055" y="464185"/>
                </a:lnTo>
                <a:lnTo>
                  <a:pt x="191262" y="462914"/>
                </a:lnTo>
                <a:lnTo>
                  <a:pt x="189229" y="461010"/>
                </a:lnTo>
                <a:lnTo>
                  <a:pt x="187198" y="459231"/>
                </a:lnTo>
                <a:lnTo>
                  <a:pt x="185419" y="456945"/>
                </a:lnTo>
                <a:lnTo>
                  <a:pt x="183896" y="454025"/>
                </a:lnTo>
                <a:lnTo>
                  <a:pt x="84454" y="296671"/>
                </a:lnTo>
                <a:lnTo>
                  <a:pt x="84454" y="454660"/>
                </a:lnTo>
                <a:lnTo>
                  <a:pt x="84454" y="456945"/>
                </a:lnTo>
                <a:lnTo>
                  <a:pt x="83819" y="458850"/>
                </a:lnTo>
                <a:lnTo>
                  <a:pt x="82423" y="460501"/>
                </a:lnTo>
                <a:lnTo>
                  <a:pt x="81152" y="462279"/>
                </a:lnTo>
                <a:lnTo>
                  <a:pt x="78866" y="463676"/>
                </a:lnTo>
                <a:lnTo>
                  <a:pt x="75564" y="464692"/>
                </a:lnTo>
                <a:lnTo>
                  <a:pt x="72389" y="465836"/>
                </a:lnTo>
                <a:lnTo>
                  <a:pt x="68072" y="466725"/>
                </a:lnTo>
                <a:lnTo>
                  <a:pt x="62737" y="467232"/>
                </a:lnTo>
                <a:lnTo>
                  <a:pt x="57276" y="467867"/>
                </a:lnTo>
                <a:lnTo>
                  <a:pt x="50546" y="468121"/>
                </a:lnTo>
                <a:lnTo>
                  <a:pt x="42290" y="468121"/>
                </a:lnTo>
                <a:lnTo>
                  <a:pt x="34036" y="468121"/>
                </a:lnTo>
                <a:lnTo>
                  <a:pt x="27177" y="467867"/>
                </a:lnTo>
                <a:lnTo>
                  <a:pt x="21843" y="467232"/>
                </a:lnTo>
                <a:lnTo>
                  <a:pt x="16510" y="466725"/>
                </a:lnTo>
                <a:lnTo>
                  <a:pt x="12191" y="465836"/>
                </a:lnTo>
                <a:lnTo>
                  <a:pt x="8889" y="464692"/>
                </a:lnTo>
                <a:lnTo>
                  <a:pt x="5714" y="463676"/>
                </a:lnTo>
                <a:lnTo>
                  <a:pt x="3428" y="462279"/>
                </a:lnTo>
                <a:lnTo>
                  <a:pt x="2031" y="460501"/>
                </a:lnTo>
                <a:lnTo>
                  <a:pt x="762" y="458850"/>
                </a:lnTo>
                <a:lnTo>
                  <a:pt x="0" y="456945"/>
                </a:lnTo>
                <a:lnTo>
                  <a:pt x="0" y="454660"/>
                </a:lnTo>
                <a:lnTo>
                  <a:pt x="0" y="14350"/>
                </a:lnTo>
                <a:lnTo>
                  <a:pt x="0" y="12064"/>
                </a:lnTo>
                <a:lnTo>
                  <a:pt x="762" y="10160"/>
                </a:lnTo>
                <a:lnTo>
                  <a:pt x="21843" y="1015"/>
                </a:lnTo>
                <a:lnTo>
                  <a:pt x="27177" y="253"/>
                </a:lnTo>
                <a:lnTo>
                  <a:pt x="34036" y="0"/>
                </a:lnTo>
                <a:lnTo>
                  <a:pt x="42290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3180714" y="983233"/>
            <a:ext cx="285750" cy="468630"/>
          </a:xfrm>
          <a:custGeom>
            <a:avLst/>
            <a:gdLst/>
            <a:ahLst/>
            <a:cxnLst/>
            <a:rect l="l" t="t" r="r" b="b"/>
            <a:pathLst>
              <a:path w="285750" h="468630">
                <a:moveTo>
                  <a:pt x="42291" y="0"/>
                </a:moveTo>
                <a:lnTo>
                  <a:pt x="50546" y="0"/>
                </a:lnTo>
                <a:lnTo>
                  <a:pt x="57277" y="253"/>
                </a:lnTo>
                <a:lnTo>
                  <a:pt x="62737" y="1015"/>
                </a:lnTo>
                <a:lnTo>
                  <a:pt x="68072" y="1650"/>
                </a:lnTo>
                <a:lnTo>
                  <a:pt x="72389" y="2539"/>
                </a:lnTo>
                <a:lnTo>
                  <a:pt x="75564" y="3810"/>
                </a:lnTo>
                <a:lnTo>
                  <a:pt x="78867" y="5079"/>
                </a:lnTo>
                <a:lnTo>
                  <a:pt x="81152" y="6603"/>
                </a:lnTo>
                <a:lnTo>
                  <a:pt x="82423" y="8381"/>
                </a:lnTo>
                <a:lnTo>
                  <a:pt x="83820" y="10160"/>
                </a:lnTo>
                <a:lnTo>
                  <a:pt x="84455" y="12064"/>
                </a:lnTo>
                <a:lnTo>
                  <a:pt x="84455" y="14350"/>
                </a:lnTo>
                <a:lnTo>
                  <a:pt x="84455" y="179450"/>
                </a:lnTo>
                <a:lnTo>
                  <a:pt x="117566" y="153429"/>
                </a:lnTo>
                <a:lnTo>
                  <a:pt x="163746" y="137570"/>
                </a:lnTo>
                <a:lnTo>
                  <a:pt x="175895" y="136905"/>
                </a:lnTo>
                <a:lnTo>
                  <a:pt x="190537" y="137527"/>
                </a:lnTo>
                <a:lnTo>
                  <a:pt x="237180" y="152439"/>
                </a:lnTo>
                <a:lnTo>
                  <a:pt x="267063" y="183491"/>
                </a:lnTo>
                <a:lnTo>
                  <a:pt x="282154" y="227377"/>
                </a:lnTo>
                <a:lnTo>
                  <a:pt x="285369" y="271525"/>
                </a:lnTo>
                <a:lnTo>
                  <a:pt x="285369" y="454660"/>
                </a:lnTo>
                <a:lnTo>
                  <a:pt x="285369" y="456945"/>
                </a:lnTo>
                <a:lnTo>
                  <a:pt x="284734" y="458850"/>
                </a:lnTo>
                <a:lnTo>
                  <a:pt x="283337" y="460501"/>
                </a:lnTo>
                <a:lnTo>
                  <a:pt x="282067" y="462279"/>
                </a:lnTo>
                <a:lnTo>
                  <a:pt x="279781" y="463676"/>
                </a:lnTo>
                <a:lnTo>
                  <a:pt x="276606" y="464692"/>
                </a:lnTo>
                <a:lnTo>
                  <a:pt x="273558" y="465836"/>
                </a:lnTo>
                <a:lnTo>
                  <a:pt x="269239" y="466725"/>
                </a:lnTo>
                <a:lnTo>
                  <a:pt x="263779" y="467232"/>
                </a:lnTo>
                <a:lnTo>
                  <a:pt x="258318" y="467867"/>
                </a:lnTo>
                <a:lnTo>
                  <a:pt x="251587" y="468121"/>
                </a:lnTo>
                <a:lnTo>
                  <a:pt x="243459" y="468121"/>
                </a:lnTo>
                <a:lnTo>
                  <a:pt x="235204" y="468121"/>
                </a:lnTo>
                <a:lnTo>
                  <a:pt x="228346" y="467867"/>
                </a:lnTo>
                <a:lnTo>
                  <a:pt x="222885" y="467232"/>
                </a:lnTo>
                <a:lnTo>
                  <a:pt x="217424" y="466725"/>
                </a:lnTo>
                <a:lnTo>
                  <a:pt x="213106" y="465836"/>
                </a:lnTo>
                <a:lnTo>
                  <a:pt x="210058" y="464692"/>
                </a:lnTo>
                <a:lnTo>
                  <a:pt x="206883" y="463676"/>
                </a:lnTo>
                <a:lnTo>
                  <a:pt x="204724" y="462279"/>
                </a:lnTo>
                <a:lnTo>
                  <a:pt x="203326" y="460501"/>
                </a:lnTo>
                <a:lnTo>
                  <a:pt x="201930" y="458850"/>
                </a:lnTo>
                <a:lnTo>
                  <a:pt x="201295" y="456945"/>
                </a:lnTo>
                <a:lnTo>
                  <a:pt x="201295" y="454660"/>
                </a:lnTo>
                <a:lnTo>
                  <a:pt x="201295" y="284225"/>
                </a:lnTo>
                <a:lnTo>
                  <a:pt x="195961" y="241807"/>
                </a:lnTo>
                <a:lnTo>
                  <a:pt x="173355" y="215137"/>
                </a:lnTo>
                <a:lnTo>
                  <a:pt x="167005" y="211836"/>
                </a:lnTo>
                <a:lnTo>
                  <a:pt x="159512" y="210312"/>
                </a:lnTo>
                <a:lnTo>
                  <a:pt x="151130" y="210312"/>
                </a:lnTo>
                <a:lnTo>
                  <a:pt x="110333" y="228494"/>
                </a:lnTo>
                <a:lnTo>
                  <a:pt x="84455" y="256158"/>
                </a:lnTo>
                <a:lnTo>
                  <a:pt x="84455" y="454660"/>
                </a:lnTo>
                <a:lnTo>
                  <a:pt x="84455" y="456945"/>
                </a:lnTo>
                <a:lnTo>
                  <a:pt x="83820" y="458850"/>
                </a:lnTo>
                <a:lnTo>
                  <a:pt x="82423" y="460501"/>
                </a:lnTo>
                <a:lnTo>
                  <a:pt x="81152" y="462279"/>
                </a:lnTo>
                <a:lnTo>
                  <a:pt x="78867" y="463676"/>
                </a:lnTo>
                <a:lnTo>
                  <a:pt x="75564" y="464692"/>
                </a:lnTo>
                <a:lnTo>
                  <a:pt x="72389" y="465836"/>
                </a:lnTo>
                <a:lnTo>
                  <a:pt x="68072" y="466725"/>
                </a:lnTo>
                <a:lnTo>
                  <a:pt x="62737" y="467232"/>
                </a:lnTo>
                <a:lnTo>
                  <a:pt x="57277" y="467867"/>
                </a:lnTo>
                <a:lnTo>
                  <a:pt x="50546" y="468121"/>
                </a:lnTo>
                <a:lnTo>
                  <a:pt x="42291" y="468121"/>
                </a:lnTo>
                <a:lnTo>
                  <a:pt x="34036" y="468121"/>
                </a:lnTo>
                <a:lnTo>
                  <a:pt x="27178" y="467867"/>
                </a:lnTo>
                <a:lnTo>
                  <a:pt x="21843" y="467232"/>
                </a:lnTo>
                <a:lnTo>
                  <a:pt x="16510" y="466725"/>
                </a:lnTo>
                <a:lnTo>
                  <a:pt x="12192" y="465836"/>
                </a:lnTo>
                <a:lnTo>
                  <a:pt x="8890" y="464692"/>
                </a:lnTo>
                <a:lnTo>
                  <a:pt x="5715" y="463676"/>
                </a:lnTo>
                <a:lnTo>
                  <a:pt x="3429" y="462279"/>
                </a:lnTo>
                <a:lnTo>
                  <a:pt x="2032" y="460501"/>
                </a:lnTo>
                <a:lnTo>
                  <a:pt x="762" y="458850"/>
                </a:lnTo>
                <a:lnTo>
                  <a:pt x="0" y="456945"/>
                </a:lnTo>
                <a:lnTo>
                  <a:pt x="0" y="454660"/>
                </a:lnTo>
                <a:lnTo>
                  <a:pt x="0" y="14350"/>
                </a:lnTo>
                <a:lnTo>
                  <a:pt x="0" y="12064"/>
                </a:lnTo>
                <a:lnTo>
                  <a:pt x="762" y="10160"/>
                </a:lnTo>
                <a:lnTo>
                  <a:pt x="21843" y="1015"/>
                </a:lnTo>
                <a:lnTo>
                  <a:pt x="27178" y="253"/>
                </a:lnTo>
                <a:lnTo>
                  <a:pt x="34036" y="0"/>
                </a:lnTo>
                <a:lnTo>
                  <a:pt x="42291" y="0"/>
                </a:lnTo>
                <a:close/>
              </a:path>
            </a:pathLst>
          </a:custGeom>
          <a:ln w="1828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8739" y="255523"/>
            <a:ext cx="20980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0" dirty="0">
                <a:latin typeface="Calibri"/>
                <a:cs typeface="Calibri"/>
              </a:rPr>
              <a:t>Definitions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3540" y="3701872"/>
            <a:ext cx="5323205" cy="2451100"/>
          </a:xfrm>
          <a:prstGeom prst="rect">
            <a:avLst/>
          </a:prstGeom>
        </p:spPr>
        <p:txBody>
          <a:bodyPr vert="horz" wrap="square" lIns="0" tIns="95250" rIns="0" bIns="0" rtlCol="0">
            <a:spAutoFit/>
          </a:bodyPr>
          <a:lstStyle/>
          <a:p>
            <a:pPr marL="355600" marR="6350" indent="-342900">
              <a:lnSpc>
                <a:spcPct val="80000"/>
              </a:lnSpc>
              <a:spcBef>
                <a:spcPts val="75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700" spc="-5" dirty="0">
                <a:latin typeface="Calibri"/>
                <a:cs typeface="Calibri"/>
              </a:rPr>
              <a:t>The modification of </a:t>
            </a:r>
            <a:r>
              <a:rPr sz="2700" dirty="0">
                <a:latin typeface="Calibri"/>
                <a:cs typeface="Calibri"/>
              </a:rPr>
              <a:t>a </a:t>
            </a:r>
            <a:r>
              <a:rPr sz="2700" spc="-15" dirty="0">
                <a:latin typeface="Calibri"/>
                <a:cs typeface="Calibri"/>
              </a:rPr>
              <a:t>product, </a:t>
            </a:r>
            <a:r>
              <a:rPr sz="2700" spc="-10" dirty="0">
                <a:latin typeface="Calibri"/>
                <a:cs typeface="Calibri"/>
              </a:rPr>
              <a:t>after  </a:t>
            </a:r>
            <a:r>
              <a:rPr sz="2700" spc="-30" dirty="0">
                <a:latin typeface="Calibri"/>
                <a:cs typeface="Calibri"/>
              </a:rPr>
              <a:t>delivery,</a:t>
            </a:r>
            <a:endParaRPr sz="2700">
              <a:latin typeface="Calibri"/>
              <a:cs typeface="Calibri"/>
            </a:endParaRPr>
          </a:p>
          <a:p>
            <a:pPr marL="756285" lvl="1" indent="-287020">
              <a:lnSpc>
                <a:spcPct val="100000"/>
              </a:lnSpc>
              <a:spcBef>
                <a:spcPts val="10"/>
              </a:spcBef>
              <a:buFont typeface="Arial"/>
              <a:buChar char="–"/>
              <a:tabLst>
                <a:tab pos="756920" algn="l"/>
              </a:tabLst>
            </a:pPr>
            <a:r>
              <a:rPr sz="2400" spc="-15" dirty="0">
                <a:latin typeface="Calibri"/>
                <a:cs typeface="Calibri"/>
              </a:rPr>
              <a:t>to </a:t>
            </a:r>
            <a:r>
              <a:rPr sz="2400" spc="-10" dirty="0">
                <a:latin typeface="Calibri"/>
                <a:cs typeface="Calibri"/>
              </a:rPr>
              <a:t>correct</a:t>
            </a:r>
            <a:r>
              <a:rPr sz="2400" spc="-4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faults,</a:t>
            </a:r>
            <a:endParaRPr sz="2400">
              <a:latin typeface="Calibri"/>
              <a:cs typeface="Calibri"/>
            </a:endParaRPr>
          </a:p>
          <a:p>
            <a:pPr marL="756285" marR="458470" lvl="1" indent="-287020">
              <a:lnSpc>
                <a:spcPts val="2310"/>
              </a:lnSpc>
              <a:spcBef>
                <a:spcPts val="555"/>
              </a:spcBef>
              <a:buFont typeface="Arial"/>
              <a:buChar char="–"/>
              <a:tabLst>
                <a:tab pos="756920" algn="l"/>
              </a:tabLst>
            </a:pPr>
            <a:r>
              <a:rPr sz="2400" spc="-15" dirty="0">
                <a:latin typeface="Calibri"/>
                <a:cs typeface="Calibri"/>
              </a:rPr>
              <a:t>to improve </a:t>
            </a:r>
            <a:r>
              <a:rPr sz="2400" spc="-10" dirty="0">
                <a:latin typeface="Calibri"/>
                <a:cs typeface="Calibri"/>
              </a:rPr>
              <a:t>performance </a:t>
            </a:r>
            <a:r>
              <a:rPr sz="2400" spc="-5" dirty="0">
                <a:latin typeface="Calibri"/>
                <a:cs typeface="Calibri"/>
              </a:rPr>
              <a:t>or other  </a:t>
            </a:r>
            <a:r>
              <a:rPr sz="2400" spc="-10" dirty="0">
                <a:latin typeface="Calibri"/>
                <a:cs typeface="Calibri"/>
              </a:rPr>
              <a:t>attributes,</a:t>
            </a:r>
            <a:endParaRPr sz="2400">
              <a:latin typeface="Calibri"/>
              <a:cs typeface="Calibri"/>
            </a:endParaRPr>
          </a:p>
          <a:p>
            <a:pPr marL="756285" marR="5080" lvl="1" indent="-287020">
              <a:lnSpc>
                <a:spcPts val="2300"/>
              </a:lnSpc>
              <a:spcBef>
                <a:spcPts val="575"/>
              </a:spcBef>
              <a:buFont typeface="Arial"/>
              <a:buChar char="–"/>
              <a:tabLst>
                <a:tab pos="756920" algn="l"/>
              </a:tabLst>
            </a:pPr>
            <a:r>
              <a:rPr sz="2400" spc="-5" dirty="0">
                <a:latin typeface="Calibri"/>
                <a:cs typeface="Calibri"/>
              </a:rPr>
              <a:t>or </a:t>
            </a:r>
            <a:r>
              <a:rPr sz="2400" spc="-15" dirty="0">
                <a:latin typeface="Calibri"/>
                <a:cs typeface="Calibri"/>
              </a:rPr>
              <a:t>to </a:t>
            </a:r>
            <a:r>
              <a:rPr sz="2400" dirty="0">
                <a:latin typeface="Calibri"/>
                <a:cs typeface="Calibri"/>
              </a:rPr>
              <a:t>adapt the </a:t>
            </a:r>
            <a:r>
              <a:rPr sz="2400" spc="-10" dirty="0">
                <a:latin typeface="Calibri"/>
                <a:cs typeface="Calibri"/>
              </a:rPr>
              <a:t>product </a:t>
            </a:r>
            <a:r>
              <a:rPr sz="2400" spc="-15" dirty="0">
                <a:latin typeface="Calibri"/>
                <a:cs typeface="Calibri"/>
              </a:rPr>
              <a:t>to </a:t>
            </a:r>
            <a:r>
              <a:rPr sz="2400" dirty="0">
                <a:latin typeface="Calibri"/>
                <a:cs typeface="Calibri"/>
              </a:rPr>
              <a:t>a</a:t>
            </a:r>
            <a:r>
              <a:rPr sz="2400" spc="-125" dirty="0">
                <a:latin typeface="Calibri"/>
                <a:cs typeface="Calibri"/>
              </a:rPr>
              <a:t> </a:t>
            </a:r>
            <a:r>
              <a:rPr sz="2400" spc="-5" dirty="0">
                <a:latin typeface="Calibri"/>
                <a:cs typeface="Calibri"/>
              </a:rPr>
              <a:t>changed  </a:t>
            </a:r>
            <a:r>
              <a:rPr sz="2400" spc="-10" dirty="0">
                <a:latin typeface="Calibri"/>
                <a:cs typeface="Calibri"/>
              </a:rPr>
              <a:t>environment.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086475" y="3295650"/>
            <a:ext cx="3009900" cy="32194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459740" y="1153413"/>
            <a:ext cx="7570470" cy="13055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2800" spc="-10" dirty="0">
                <a:latin typeface="Calibri"/>
                <a:cs typeface="Calibri"/>
              </a:rPr>
              <a:t>The </a:t>
            </a:r>
            <a:r>
              <a:rPr sz="2800" spc="-5" dirty="0">
                <a:latin typeface="Calibri"/>
                <a:cs typeface="Calibri"/>
              </a:rPr>
              <a:t>act </a:t>
            </a:r>
            <a:r>
              <a:rPr sz="2800" dirty="0">
                <a:latin typeface="Calibri"/>
                <a:cs typeface="Calibri"/>
              </a:rPr>
              <a:t>of </a:t>
            </a:r>
            <a:r>
              <a:rPr sz="2800" spc="-10" dirty="0">
                <a:latin typeface="Calibri"/>
                <a:cs typeface="Calibri"/>
              </a:rPr>
              <a:t>keeping, </a:t>
            </a:r>
            <a:r>
              <a:rPr sz="2800" spc="-5" dirty="0">
                <a:latin typeface="Calibri"/>
                <a:cs typeface="Calibri"/>
              </a:rPr>
              <a:t>or the </a:t>
            </a:r>
            <a:r>
              <a:rPr sz="2800" spc="-15" dirty="0">
                <a:latin typeface="Calibri"/>
                <a:cs typeface="Calibri"/>
              </a:rPr>
              <a:t>expenditure required </a:t>
            </a:r>
            <a:r>
              <a:rPr sz="2800" spc="-20" dirty="0">
                <a:latin typeface="Calibri"/>
                <a:cs typeface="Calibri"/>
              </a:rPr>
              <a:t>to  keep, </a:t>
            </a:r>
            <a:r>
              <a:rPr sz="2800" spc="-5" dirty="0">
                <a:latin typeface="Calibri"/>
                <a:cs typeface="Calibri"/>
              </a:rPr>
              <a:t>an asset in </a:t>
            </a:r>
            <a:r>
              <a:rPr sz="2800" spc="-10" dirty="0">
                <a:latin typeface="Calibri"/>
                <a:cs typeface="Calibri"/>
              </a:rPr>
              <a:t>condition </a:t>
            </a:r>
            <a:r>
              <a:rPr sz="2800" spc="-20" dirty="0">
                <a:latin typeface="Calibri"/>
                <a:cs typeface="Calibri"/>
              </a:rPr>
              <a:t>to </a:t>
            </a:r>
            <a:r>
              <a:rPr sz="2800" spc="-15" dirty="0">
                <a:latin typeface="Calibri"/>
                <a:cs typeface="Calibri"/>
              </a:rPr>
              <a:t>perform efficiently </a:t>
            </a:r>
            <a:r>
              <a:rPr sz="2800" spc="-5" dirty="0">
                <a:latin typeface="Calibri"/>
                <a:cs typeface="Calibri"/>
              </a:rPr>
              <a:t>the  service </a:t>
            </a:r>
            <a:r>
              <a:rPr sz="2800" spc="-25" dirty="0">
                <a:latin typeface="Calibri"/>
                <a:cs typeface="Calibri"/>
              </a:rPr>
              <a:t>for </a:t>
            </a:r>
            <a:r>
              <a:rPr sz="2800" spc="-5" dirty="0">
                <a:latin typeface="Calibri"/>
                <a:cs typeface="Calibri"/>
              </a:rPr>
              <a:t>which it is</a:t>
            </a:r>
            <a:r>
              <a:rPr sz="2800" spc="50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used.</a:t>
            </a:r>
            <a:endParaRPr sz="2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68579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70432" y="2714244"/>
            <a:ext cx="707136" cy="157581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219200" y="2743200"/>
            <a:ext cx="609600" cy="147739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19200" y="2743200"/>
            <a:ext cx="609600" cy="1477645"/>
          </a:xfrm>
          <a:custGeom>
            <a:avLst/>
            <a:gdLst/>
            <a:ahLst/>
            <a:cxnLst/>
            <a:rect l="l" t="t" r="r" b="b"/>
            <a:pathLst>
              <a:path w="609600" h="1477645">
                <a:moveTo>
                  <a:pt x="0" y="1477391"/>
                </a:moveTo>
                <a:lnTo>
                  <a:pt x="609600" y="1477391"/>
                </a:lnTo>
                <a:lnTo>
                  <a:pt x="609600" y="0"/>
                </a:lnTo>
                <a:lnTo>
                  <a:pt x="0" y="0"/>
                </a:lnTo>
                <a:lnTo>
                  <a:pt x="0" y="1477391"/>
                </a:lnTo>
                <a:close/>
              </a:path>
            </a:pathLst>
          </a:custGeom>
          <a:ln w="12700">
            <a:solidFill>
              <a:srgbClr val="46AAC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08431" y="3019044"/>
            <a:ext cx="935736" cy="129844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57200" y="3047949"/>
            <a:ext cx="838200" cy="1200327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57200" y="3047949"/>
            <a:ext cx="838200" cy="1200785"/>
          </a:xfrm>
          <a:custGeom>
            <a:avLst/>
            <a:gdLst/>
            <a:ahLst/>
            <a:cxnLst/>
            <a:rect l="l" t="t" r="r" b="b"/>
            <a:pathLst>
              <a:path w="838200" h="1200785">
                <a:moveTo>
                  <a:pt x="0" y="1200327"/>
                </a:moveTo>
                <a:lnTo>
                  <a:pt x="838200" y="1200327"/>
                </a:lnTo>
                <a:lnTo>
                  <a:pt x="838200" y="0"/>
                </a:lnTo>
                <a:lnTo>
                  <a:pt x="0" y="0"/>
                </a:lnTo>
                <a:lnTo>
                  <a:pt x="0" y="1200327"/>
                </a:lnTo>
                <a:close/>
              </a:path>
            </a:pathLst>
          </a:custGeom>
          <a:ln w="12700">
            <a:solidFill>
              <a:srgbClr val="46AAC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02030" y="207010"/>
            <a:ext cx="4567555" cy="6350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40" dirty="0"/>
              <a:t>Types </a:t>
            </a:r>
            <a:r>
              <a:rPr sz="4000" spc="-5" dirty="0"/>
              <a:t>of </a:t>
            </a:r>
            <a:r>
              <a:rPr sz="4000" spc="-15" dirty="0"/>
              <a:t>Maintenance</a:t>
            </a:r>
            <a:endParaRPr sz="4000"/>
          </a:p>
        </p:txBody>
      </p:sp>
      <p:sp>
        <p:nvSpPr>
          <p:cNvPr id="3" name="object 3"/>
          <p:cNvSpPr/>
          <p:nvPr/>
        </p:nvSpPr>
        <p:spPr>
          <a:xfrm>
            <a:off x="5183819" y="2150533"/>
            <a:ext cx="3873919" cy="43889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83540" y="1156461"/>
            <a:ext cx="8032750" cy="41071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Calibri"/>
                <a:cs typeface="Calibri"/>
              </a:rPr>
              <a:t>All </a:t>
            </a:r>
            <a:r>
              <a:rPr sz="2400" spc="-5" dirty="0">
                <a:latin typeface="Calibri"/>
                <a:cs typeface="Calibri"/>
              </a:rPr>
              <a:t>maintenance </a:t>
            </a:r>
            <a:r>
              <a:rPr sz="2400" dirty="0">
                <a:latin typeface="Calibri"/>
                <a:cs typeface="Calibri"/>
              </a:rPr>
              <a:t>activities </a:t>
            </a:r>
            <a:r>
              <a:rPr sz="2400" spc="-20" dirty="0">
                <a:latin typeface="Calibri"/>
                <a:cs typeface="Calibri"/>
              </a:rPr>
              <a:t>have </a:t>
            </a:r>
            <a:r>
              <a:rPr sz="2400" spc="-5" dirty="0">
                <a:latin typeface="Calibri"/>
                <a:cs typeface="Calibri"/>
              </a:rPr>
              <a:t>been </a:t>
            </a:r>
            <a:r>
              <a:rPr sz="2400" spc="-10" dirty="0">
                <a:latin typeface="Calibri"/>
                <a:cs typeface="Calibri"/>
              </a:rPr>
              <a:t>grouped </a:t>
            </a:r>
            <a:r>
              <a:rPr sz="2400" spc="-5" dirty="0">
                <a:latin typeface="Calibri"/>
                <a:cs typeface="Calibri"/>
              </a:rPr>
              <a:t>under </a:t>
            </a:r>
            <a:r>
              <a:rPr sz="2400" spc="-15" dirty="0">
                <a:latin typeface="Calibri"/>
                <a:cs typeface="Calibri"/>
              </a:rPr>
              <a:t>four </a:t>
            </a:r>
            <a:r>
              <a:rPr sz="2400" dirty="0">
                <a:latin typeface="Calibri"/>
                <a:cs typeface="Calibri"/>
              </a:rPr>
              <a:t>classes.  </a:t>
            </a:r>
            <a:r>
              <a:rPr sz="2400" spc="-10" dirty="0">
                <a:latin typeface="Calibri"/>
                <a:cs typeface="Calibri"/>
              </a:rPr>
              <a:t>They</a:t>
            </a:r>
            <a:r>
              <a:rPr sz="2400" spc="-15" dirty="0">
                <a:latin typeface="Calibri"/>
                <a:cs typeface="Calibri"/>
              </a:rPr>
              <a:t> </a:t>
            </a:r>
            <a:r>
              <a:rPr sz="2400" spc="-10" dirty="0">
                <a:latin typeface="Calibri"/>
                <a:cs typeface="Calibri"/>
              </a:rPr>
              <a:t>are-</a:t>
            </a:r>
            <a:endParaRPr sz="2400">
              <a:latin typeface="Calibri"/>
              <a:cs typeface="Calibri"/>
            </a:endParaRPr>
          </a:p>
          <a:p>
            <a:pPr marL="393700" marR="3778885" indent="-76200">
              <a:lnSpc>
                <a:spcPct val="178600"/>
              </a:lnSpc>
              <a:spcBef>
                <a:spcPts val="1175"/>
              </a:spcBef>
            </a:pPr>
            <a:r>
              <a:rPr sz="2800" b="1" spc="-15" dirty="0">
                <a:latin typeface="Calibri"/>
                <a:cs typeface="Calibri"/>
              </a:rPr>
              <a:t>1.Corrective </a:t>
            </a:r>
            <a:r>
              <a:rPr sz="2800" b="1" spc="-10" dirty="0">
                <a:latin typeface="Calibri"/>
                <a:cs typeface="Calibri"/>
              </a:rPr>
              <a:t>maintenance</a:t>
            </a:r>
            <a:r>
              <a:rPr sz="1400" spc="-10" dirty="0">
                <a:latin typeface="Calibri"/>
                <a:cs typeface="Calibri"/>
              </a:rPr>
              <a:t>:  </a:t>
            </a:r>
            <a:r>
              <a:rPr sz="2800" b="1" spc="-10" dirty="0">
                <a:latin typeface="Calibri"/>
                <a:cs typeface="Calibri"/>
              </a:rPr>
              <a:t>2.Adaptive </a:t>
            </a:r>
            <a:r>
              <a:rPr sz="2800" b="1" spc="-15" dirty="0">
                <a:latin typeface="Calibri"/>
                <a:cs typeface="Calibri"/>
              </a:rPr>
              <a:t>maintenance  3.Preventive</a:t>
            </a:r>
            <a:r>
              <a:rPr sz="2800" b="1" spc="-10" dirty="0">
                <a:latin typeface="Calibri"/>
                <a:cs typeface="Calibri"/>
              </a:rPr>
              <a:t> </a:t>
            </a:r>
            <a:r>
              <a:rPr sz="2800" b="1" spc="-15" dirty="0">
                <a:latin typeface="Calibri"/>
                <a:cs typeface="Calibri"/>
              </a:rPr>
              <a:t>maintenance</a:t>
            </a:r>
            <a:endParaRPr sz="2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3100">
              <a:latin typeface="Calibri"/>
              <a:cs typeface="Calibri"/>
            </a:endParaRPr>
          </a:p>
          <a:p>
            <a:pPr marL="469900">
              <a:lnSpc>
                <a:spcPct val="100000"/>
              </a:lnSpc>
              <a:spcBef>
                <a:spcPts val="5"/>
              </a:spcBef>
            </a:pPr>
            <a:r>
              <a:rPr sz="2800" b="1" spc="-15" dirty="0">
                <a:latin typeface="Calibri"/>
                <a:cs typeface="Calibri"/>
              </a:rPr>
              <a:t>4.Perfective </a:t>
            </a:r>
            <a:r>
              <a:rPr sz="2800" b="1" spc="-10" dirty="0">
                <a:latin typeface="Calibri"/>
                <a:cs typeface="Calibri"/>
              </a:rPr>
              <a:t>maintenance</a:t>
            </a:r>
            <a:endParaRPr sz="28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54939" y="1948941"/>
            <a:ext cx="5578475" cy="4562475"/>
          </a:xfrm>
          <a:prstGeom prst="rect">
            <a:avLst/>
          </a:prstGeom>
        </p:spPr>
        <p:txBody>
          <a:bodyPr vert="horz" wrap="square" lIns="0" tIns="91440" rIns="0" bIns="0" rtlCol="0">
            <a:spAutoFit/>
          </a:bodyPr>
          <a:lstStyle/>
          <a:p>
            <a:pPr marL="355600" marR="844550" indent="-342900">
              <a:lnSpc>
                <a:spcPts val="2600"/>
              </a:lnSpc>
              <a:spcBef>
                <a:spcPts val="7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700" spc="-25" dirty="0">
                <a:latin typeface="Calibri"/>
                <a:cs typeface="Calibri"/>
              </a:rPr>
              <a:t>system: </a:t>
            </a:r>
            <a:r>
              <a:rPr sz="2700" spc="-10" dirty="0">
                <a:latin typeface="Calibri"/>
                <a:cs typeface="Calibri"/>
              </a:rPr>
              <a:t>response </a:t>
            </a:r>
            <a:r>
              <a:rPr sz="2700" spc="-15" dirty="0">
                <a:latin typeface="Calibri"/>
                <a:cs typeface="Calibri"/>
              </a:rPr>
              <a:t>to </a:t>
            </a:r>
            <a:r>
              <a:rPr sz="2700" spc="-5" dirty="0">
                <a:latin typeface="Calibri"/>
                <a:cs typeface="Calibri"/>
              </a:rPr>
              <a:t>equipment  malfunctions</a:t>
            </a:r>
            <a:endParaRPr sz="2700">
              <a:latin typeface="Calibri"/>
              <a:cs typeface="Calibri"/>
            </a:endParaRPr>
          </a:p>
          <a:p>
            <a:pPr marL="355600" indent="-342900">
              <a:lnSpc>
                <a:spcPct val="100000"/>
              </a:lnSpc>
              <a:spcBef>
                <a:spcPts val="15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700" spc="-10" dirty="0">
                <a:latin typeface="Calibri"/>
                <a:cs typeface="Calibri"/>
              </a:rPr>
              <a:t>characteristics:</a:t>
            </a:r>
            <a:endParaRPr sz="2700">
              <a:latin typeface="Calibri"/>
              <a:cs typeface="Calibri"/>
            </a:endParaRPr>
          </a:p>
          <a:p>
            <a:pPr marL="1155700" lvl="1" indent="-229235">
              <a:lnSpc>
                <a:spcPct val="100000"/>
              </a:lnSpc>
              <a:spcBef>
                <a:spcPts val="25"/>
              </a:spcBef>
              <a:buFont typeface="Arial"/>
              <a:buChar char="•"/>
              <a:tabLst>
                <a:tab pos="1155700" algn="l"/>
                <a:tab pos="1156335" algn="l"/>
              </a:tabLst>
            </a:pPr>
            <a:r>
              <a:rPr sz="2000" i="1" dirty="0">
                <a:latin typeface="Calibri"/>
                <a:cs typeface="Calibri"/>
              </a:rPr>
              <a:t>- </a:t>
            </a:r>
            <a:r>
              <a:rPr sz="2000" i="1" spc="-5" dirty="0">
                <a:latin typeface="Calibri"/>
                <a:cs typeface="Calibri"/>
              </a:rPr>
              <a:t>inefficient maintenance</a:t>
            </a:r>
            <a:r>
              <a:rPr sz="2000" i="1" spc="-40" dirty="0">
                <a:latin typeface="Calibri"/>
                <a:cs typeface="Calibri"/>
              </a:rPr>
              <a:t> </a:t>
            </a:r>
            <a:r>
              <a:rPr sz="2000" i="1" spc="-5" dirty="0">
                <a:latin typeface="Calibri"/>
                <a:cs typeface="Calibri"/>
              </a:rPr>
              <a:t>department</a:t>
            </a:r>
            <a:endParaRPr sz="2000">
              <a:latin typeface="Calibri"/>
              <a:cs typeface="Calibri"/>
            </a:endParaRPr>
          </a:p>
          <a:p>
            <a:pPr marL="1155700" lvl="1" indent="-229235">
              <a:lnSpc>
                <a:spcPct val="100000"/>
              </a:lnSpc>
              <a:buFont typeface="Arial"/>
              <a:buChar char="•"/>
              <a:tabLst>
                <a:tab pos="1155700" algn="l"/>
                <a:tab pos="1156335" algn="l"/>
              </a:tabLst>
            </a:pPr>
            <a:r>
              <a:rPr sz="2000" i="1" dirty="0">
                <a:latin typeface="Calibri"/>
                <a:cs typeface="Calibri"/>
              </a:rPr>
              <a:t>- </a:t>
            </a:r>
            <a:r>
              <a:rPr sz="2000" i="1" spc="-5" dirty="0">
                <a:latin typeface="Calibri"/>
                <a:cs typeface="Calibri"/>
              </a:rPr>
              <a:t>unpredictable equipment</a:t>
            </a:r>
            <a:r>
              <a:rPr sz="2000" i="1" spc="-95" dirty="0">
                <a:latin typeface="Calibri"/>
                <a:cs typeface="Calibri"/>
              </a:rPr>
              <a:t> </a:t>
            </a:r>
            <a:r>
              <a:rPr sz="2000" i="1" dirty="0">
                <a:latin typeface="Calibri"/>
                <a:cs typeface="Calibri"/>
              </a:rPr>
              <a:t>operation</a:t>
            </a:r>
            <a:endParaRPr sz="2000">
              <a:latin typeface="Calibri"/>
              <a:cs typeface="Calibri"/>
            </a:endParaRPr>
          </a:p>
          <a:p>
            <a:pPr marL="1155700" lvl="1" indent="-229235">
              <a:lnSpc>
                <a:spcPts val="2385"/>
              </a:lnSpc>
              <a:spcBef>
                <a:spcPts val="5"/>
              </a:spcBef>
              <a:buFont typeface="Arial"/>
              <a:buChar char="•"/>
              <a:tabLst>
                <a:tab pos="1155700" algn="l"/>
                <a:tab pos="1156335" algn="l"/>
              </a:tabLst>
            </a:pPr>
            <a:r>
              <a:rPr sz="2000" i="1" dirty="0">
                <a:latin typeface="Calibri"/>
                <a:cs typeface="Calibri"/>
              </a:rPr>
              <a:t>- </a:t>
            </a:r>
            <a:r>
              <a:rPr sz="2000" i="1" spc="-5" dirty="0">
                <a:latin typeface="Calibri"/>
                <a:cs typeface="Calibri"/>
              </a:rPr>
              <a:t>all maintenance work</a:t>
            </a:r>
            <a:r>
              <a:rPr sz="2000" i="1" spc="-70" dirty="0">
                <a:latin typeface="Calibri"/>
                <a:cs typeface="Calibri"/>
              </a:rPr>
              <a:t> </a:t>
            </a:r>
            <a:r>
              <a:rPr sz="2000" i="1" spc="-5" dirty="0">
                <a:latin typeface="Calibri"/>
                <a:cs typeface="Calibri"/>
              </a:rPr>
              <a:t>unplanned</a:t>
            </a:r>
            <a:endParaRPr sz="2000">
              <a:latin typeface="Calibri"/>
              <a:cs typeface="Calibri"/>
            </a:endParaRPr>
          </a:p>
          <a:p>
            <a:pPr marL="355600" indent="-342900">
              <a:lnSpc>
                <a:spcPts val="3225"/>
              </a:lnSpc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700" spc="-15" dirty="0">
                <a:latin typeface="Calibri"/>
                <a:cs typeface="Calibri"/>
              </a:rPr>
              <a:t>example: </a:t>
            </a:r>
            <a:r>
              <a:rPr sz="2200" i="1" spc="-10" dirty="0">
                <a:latin typeface="Calibri"/>
                <a:cs typeface="Calibri"/>
              </a:rPr>
              <a:t>light bulb</a:t>
            </a:r>
            <a:r>
              <a:rPr sz="2200" i="1" spc="-15" dirty="0">
                <a:latin typeface="Calibri"/>
                <a:cs typeface="Calibri"/>
              </a:rPr>
              <a:t> </a:t>
            </a:r>
            <a:r>
              <a:rPr sz="2200" i="1" spc="-10" dirty="0">
                <a:latin typeface="Calibri"/>
                <a:cs typeface="Calibri"/>
              </a:rPr>
              <a:t>replacement</a:t>
            </a:r>
            <a:endParaRPr sz="2200">
              <a:latin typeface="Calibri"/>
              <a:cs typeface="Calibri"/>
            </a:endParaRPr>
          </a:p>
          <a:p>
            <a:pPr marL="355600" marR="5080" indent="-342900">
              <a:lnSpc>
                <a:spcPct val="80800"/>
              </a:lnSpc>
              <a:spcBef>
                <a:spcPts val="6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700" spc="-10" dirty="0">
                <a:latin typeface="Calibri"/>
                <a:cs typeface="Calibri"/>
              </a:rPr>
              <a:t>results: </a:t>
            </a:r>
            <a:r>
              <a:rPr sz="2400" i="1" spc="-10" dirty="0">
                <a:latin typeface="Calibri"/>
                <a:cs typeface="Calibri"/>
              </a:rPr>
              <a:t>steady </a:t>
            </a:r>
            <a:r>
              <a:rPr sz="2400" i="1" spc="-5" dirty="0">
                <a:latin typeface="Calibri"/>
                <a:cs typeface="Calibri"/>
              </a:rPr>
              <a:t>degradation of equipment  performance</a:t>
            </a:r>
            <a:endParaRPr sz="2400">
              <a:latin typeface="Calibri"/>
              <a:cs typeface="Calibri"/>
            </a:endParaRPr>
          </a:p>
          <a:p>
            <a:pPr marL="355600" marR="1662430" indent="-342900">
              <a:lnSpc>
                <a:spcPct val="80000"/>
              </a:lnSpc>
              <a:spcBef>
                <a:spcPts val="64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700" spc="-5" dirty="0">
                <a:latin typeface="Calibri"/>
                <a:cs typeface="Calibri"/>
              </a:rPr>
              <a:t>maintenance</a:t>
            </a:r>
            <a:r>
              <a:rPr sz="2700" spc="-114" dirty="0">
                <a:latin typeface="Calibri"/>
                <a:cs typeface="Calibri"/>
              </a:rPr>
              <a:t> </a:t>
            </a:r>
            <a:r>
              <a:rPr sz="2700" spc="-10" dirty="0">
                <a:latin typeface="Calibri"/>
                <a:cs typeface="Calibri"/>
              </a:rPr>
              <a:t>department  </a:t>
            </a:r>
            <a:r>
              <a:rPr sz="2700" spc="-5" dirty="0">
                <a:latin typeface="Calibri"/>
                <a:cs typeface="Calibri"/>
              </a:rPr>
              <a:t>responsibility:</a:t>
            </a:r>
            <a:endParaRPr sz="2700">
              <a:latin typeface="Calibri"/>
              <a:cs typeface="Calibri"/>
            </a:endParaRPr>
          </a:p>
          <a:p>
            <a:pPr marL="1155700" lvl="1" indent="-229235">
              <a:lnSpc>
                <a:spcPct val="100000"/>
              </a:lnSpc>
              <a:spcBef>
                <a:spcPts val="30"/>
              </a:spcBef>
              <a:buFont typeface="Arial"/>
              <a:buChar char="•"/>
              <a:tabLst>
                <a:tab pos="1155700" algn="l"/>
                <a:tab pos="1156335" algn="l"/>
              </a:tabLst>
            </a:pPr>
            <a:r>
              <a:rPr sz="2000" i="1" dirty="0">
                <a:latin typeface="Calibri"/>
                <a:cs typeface="Calibri"/>
              </a:rPr>
              <a:t>- respond </a:t>
            </a:r>
            <a:r>
              <a:rPr sz="2000" i="1" spc="-15" dirty="0">
                <a:latin typeface="Calibri"/>
                <a:cs typeface="Calibri"/>
              </a:rPr>
              <a:t>to</a:t>
            </a:r>
            <a:r>
              <a:rPr sz="2000" i="1" spc="-65" dirty="0">
                <a:latin typeface="Calibri"/>
                <a:cs typeface="Calibri"/>
              </a:rPr>
              <a:t> </a:t>
            </a:r>
            <a:r>
              <a:rPr sz="2000" i="1" dirty="0">
                <a:latin typeface="Calibri"/>
                <a:cs typeface="Calibri"/>
              </a:rPr>
              <a:t>emergencies</a:t>
            </a:r>
            <a:endParaRPr sz="2000">
              <a:latin typeface="Calibri"/>
              <a:cs typeface="Calibri"/>
            </a:endParaRPr>
          </a:p>
          <a:p>
            <a:pPr marL="1155700" lvl="1" indent="-229235">
              <a:lnSpc>
                <a:spcPct val="100000"/>
              </a:lnSpc>
              <a:buFont typeface="Arial"/>
              <a:buChar char="•"/>
              <a:tabLst>
                <a:tab pos="1155700" algn="l"/>
                <a:tab pos="1156335" algn="l"/>
              </a:tabLst>
            </a:pPr>
            <a:r>
              <a:rPr sz="2000" i="1" dirty="0">
                <a:latin typeface="Calibri"/>
                <a:cs typeface="Calibri"/>
              </a:rPr>
              <a:t>- </a:t>
            </a:r>
            <a:r>
              <a:rPr sz="2000" i="1" spc="-5" dirty="0">
                <a:latin typeface="Calibri"/>
                <a:cs typeface="Calibri"/>
              </a:rPr>
              <a:t>get production back on</a:t>
            </a:r>
            <a:r>
              <a:rPr sz="2000" i="1" spc="-65" dirty="0">
                <a:latin typeface="Calibri"/>
                <a:cs typeface="Calibri"/>
              </a:rPr>
              <a:t> </a:t>
            </a:r>
            <a:r>
              <a:rPr sz="2000" i="1" spc="-5" dirty="0">
                <a:latin typeface="Calibri"/>
                <a:cs typeface="Calibri"/>
              </a:rPr>
              <a:t>line</a:t>
            </a:r>
            <a:endParaRPr sz="2000">
              <a:latin typeface="Calibri"/>
              <a:cs typeface="Calibr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8739" y="235712"/>
            <a:ext cx="7880984" cy="13696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200"/>
              </a:lnSpc>
              <a:spcBef>
                <a:spcPts val="95"/>
              </a:spcBef>
            </a:pPr>
            <a:r>
              <a:rPr sz="3200" b="1" spc="-10" dirty="0">
                <a:latin typeface="Calibri"/>
                <a:cs typeface="Calibri"/>
              </a:rPr>
              <a:t>Corrective maintenance</a:t>
            </a:r>
            <a:r>
              <a:rPr sz="1600" spc="-10" dirty="0"/>
              <a:t>: </a:t>
            </a:r>
            <a:r>
              <a:rPr sz="2800" spc="-15" dirty="0"/>
              <a:t>Reactive </a:t>
            </a:r>
            <a:r>
              <a:rPr sz="2800" spc="-10" dirty="0"/>
              <a:t>modification </a:t>
            </a:r>
            <a:r>
              <a:rPr sz="2800" spc="-5" dirty="0"/>
              <a:t>of a  </a:t>
            </a:r>
            <a:r>
              <a:rPr sz="2800" spc="-15" dirty="0"/>
              <a:t>software product performed </a:t>
            </a:r>
            <a:r>
              <a:rPr sz="2800" spc="-10" dirty="0"/>
              <a:t>after delivery </a:t>
            </a:r>
            <a:r>
              <a:rPr sz="2800" spc="-20" dirty="0"/>
              <a:t>to </a:t>
            </a:r>
            <a:r>
              <a:rPr sz="2800" spc="-15" dirty="0"/>
              <a:t>correct  discovered</a:t>
            </a:r>
            <a:r>
              <a:rPr sz="2800" dirty="0"/>
              <a:t> </a:t>
            </a:r>
            <a:r>
              <a:rPr sz="2800" spc="-15" dirty="0"/>
              <a:t>problems.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943600" y="1905000"/>
            <a:ext cx="3200399" cy="4267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8739" y="0"/>
            <a:ext cx="8902065" cy="6244590"/>
          </a:xfrm>
          <a:prstGeom prst="rect">
            <a:avLst/>
          </a:prstGeom>
        </p:spPr>
        <p:txBody>
          <a:bodyPr vert="horz" wrap="square" lIns="0" tIns="60960" rIns="0" bIns="0" rtlCol="0">
            <a:spAutoFit/>
          </a:bodyPr>
          <a:lstStyle/>
          <a:p>
            <a:pPr marL="355600" marR="5080" indent="-342900" algn="just">
              <a:lnSpc>
                <a:spcPts val="3020"/>
              </a:lnSpc>
              <a:spcBef>
                <a:spcPts val="480"/>
              </a:spcBef>
              <a:buFont typeface="Arial"/>
              <a:buChar char="•"/>
              <a:tabLst>
                <a:tab pos="355600" algn="l"/>
              </a:tabLst>
            </a:pPr>
            <a:r>
              <a:rPr sz="2800" b="1" spc="-10" dirty="0">
                <a:latin typeface="Calibri"/>
                <a:cs typeface="Calibri"/>
              </a:rPr>
              <a:t>Adaptive maintenance</a:t>
            </a:r>
            <a:r>
              <a:rPr sz="2800" spc="-10" dirty="0">
                <a:latin typeface="Calibri"/>
                <a:cs typeface="Calibri"/>
              </a:rPr>
              <a:t>: Modification </a:t>
            </a:r>
            <a:r>
              <a:rPr sz="2800" spc="-5" dirty="0">
                <a:latin typeface="Calibri"/>
                <a:cs typeface="Calibri"/>
              </a:rPr>
              <a:t>of a </a:t>
            </a:r>
            <a:r>
              <a:rPr sz="2800" spc="-15" dirty="0">
                <a:latin typeface="Calibri"/>
                <a:cs typeface="Calibri"/>
              </a:rPr>
              <a:t>software product  performed </a:t>
            </a:r>
            <a:r>
              <a:rPr sz="2800" spc="-10" dirty="0">
                <a:latin typeface="Calibri"/>
                <a:cs typeface="Calibri"/>
              </a:rPr>
              <a:t>after delivery </a:t>
            </a:r>
            <a:r>
              <a:rPr sz="2800" spc="-20" dirty="0">
                <a:latin typeface="Calibri"/>
                <a:cs typeface="Calibri"/>
              </a:rPr>
              <a:t>to </a:t>
            </a:r>
            <a:r>
              <a:rPr sz="2800" spc="-25" dirty="0">
                <a:latin typeface="Calibri"/>
                <a:cs typeface="Calibri"/>
              </a:rPr>
              <a:t>keep </a:t>
            </a:r>
            <a:r>
              <a:rPr sz="2800" spc="-5" dirty="0">
                <a:latin typeface="Calibri"/>
                <a:cs typeface="Calibri"/>
              </a:rPr>
              <a:t>a </a:t>
            </a:r>
            <a:r>
              <a:rPr sz="2800" spc="-15" dirty="0">
                <a:latin typeface="Calibri"/>
                <a:cs typeface="Calibri"/>
              </a:rPr>
              <a:t>software product </a:t>
            </a:r>
            <a:r>
              <a:rPr sz="2800" spc="-10" dirty="0">
                <a:latin typeface="Calibri"/>
                <a:cs typeface="Calibri"/>
              </a:rPr>
              <a:t>usable  </a:t>
            </a:r>
            <a:r>
              <a:rPr sz="2800" spc="-5" dirty="0">
                <a:latin typeface="Calibri"/>
                <a:cs typeface="Calibri"/>
              </a:rPr>
              <a:t>in a </a:t>
            </a:r>
            <a:r>
              <a:rPr sz="2800" spc="-10" dirty="0">
                <a:latin typeface="Calibri"/>
                <a:cs typeface="Calibri"/>
              </a:rPr>
              <a:t>changed </a:t>
            </a:r>
            <a:r>
              <a:rPr sz="2800" spc="-5" dirty="0">
                <a:latin typeface="Calibri"/>
                <a:cs typeface="Calibri"/>
              </a:rPr>
              <a:t>or changing</a:t>
            </a:r>
            <a:r>
              <a:rPr sz="2800" spc="30" dirty="0">
                <a:latin typeface="Calibri"/>
                <a:cs typeface="Calibri"/>
              </a:rPr>
              <a:t> </a:t>
            </a:r>
            <a:r>
              <a:rPr sz="2800" spc="-20" dirty="0">
                <a:latin typeface="Calibri"/>
                <a:cs typeface="Calibri"/>
              </a:rPr>
              <a:t>environment.</a:t>
            </a:r>
            <a:endParaRPr sz="2800">
              <a:latin typeface="Calibri"/>
              <a:cs typeface="Calibri"/>
            </a:endParaRPr>
          </a:p>
          <a:p>
            <a:pPr marL="469900" marR="3572510" algn="just">
              <a:lnSpc>
                <a:spcPct val="100800"/>
              </a:lnSpc>
              <a:spcBef>
                <a:spcPts val="1065"/>
              </a:spcBef>
            </a:pPr>
            <a:r>
              <a:rPr sz="2800" spc="-25" dirty="0">
                <a:latin typeface="Calibri"/>
                <a:cs typeface="Calibri"/>
              </a:rPr>
              <a:t>System: </a:t>
            </a:r>
            <a:r>
              <a:rPr sz="2400" i="1" spc="-5" dirty="0">
                <a:latin typeface="Calibri"/>
                <a:cs typeface="Calibri"/>
              </a:rPr>
              <a:t>equipment design </a:t>
            </a:r>
            <a:r>
              <a:rPr sz="2400" i="1" dirty="0">
                <a:latin typeface="Calibri"/>
                <a:cs typeface="Calibri"/>
              </a:rPr>
              <a:t>is </a:t>
            </a:r>
            <a:r>
              <a:rPr sz="2400" i="1" spc="-5" dirty="0">
                <a:latin typeface="Calibri"/>
                <a:cs typeface="Calibri"/>
              </a:rPr>
              <a:t>based on  minimal </a:t>
            </a:r>
            <a:r>
              <a:rPr sz="2400" i="1" spc="-10" dirty="0">
                <a:latin typeface="Calibri"/>
                <a:cs typeface="Calibri"/>
              </a:rPr>
              <a:t>maintenance</a:t>
            </a:r>
            <a:r>
              <a:rPr sz="2400" i="1" spc="-15" dirty="0">
                <a:latin typeface="Calibri"/>
                <a:cs typeface="Calibri"/>
              </a:rPr>
              <a:t> </a:t>
            </a:r>
            <a:r>
              <a:rPr sz="2400" i="1" spc="-5" dirty="0">
                <a:latin typeface="Calibri"/>
                <a:cs typeface="Calibri"/>
              </a:rPr>
              <a:t>requirements.</a:t>
            </a:r>
            <a:endParaRPr sz="2400">
              <a:latin typeface="Calibri"/>
              <a:cs typeface="Calibri"/>
            </a:endParaRPr>
          </a:p>
          <a:p>
            <a:pPr marL="12700" algn="just">
              <a:lnSpc>
                <a:spcPts val="3335"/>
              </a:lnSpc>
            </a:pPr>
            <a:r>
              <a:rPr sz="2800" spc="-15" dirty="0">
                <a:latin typeface="Calibri"/>
                <a:cs typeface="Calibri"/>
              </a:rPr>
              <a:t>Characteristics- </a:t>
            </a:r>
            <a:r>
              <a:rPr sz="2400" i="1" spc="-5" dirty="0">
                <a:latin typeface="Calibri"/>
                <a:cs typeface="Calibri"/>
              </a:rPr>
              <a:t>close </a:t>
            </a:r>
            <a:r>
              <a:rPr sz="2400" i="1" dirty="0">
                <a:latin typeface="Calibri"/>
                <a:cs typeface="Calibri"/>
              </a:rPr>
              <a:t>relationship</a:t>
            </a:r>
            <a:r>
              <a:rPr sz="2400" i="1" spc="30" dirty="0">
                <a:latin typeface="Calibri"/>
                <a:cs typeface="Calibri"/>
              </a:rPr>
              <a:t> </a:t>
            </a:r>
            <a:r>
              <a:rPr sz="2400" i="1" dirty="0">
                <a:latin typeface="Calibri"/>
                <a:cs typeface="Calibri"/>
              </a:rPr>
              <a:t>with</a:t>
            </a:r>
            <a:endParaRPr sz="2400">
              <a:latin typeface="Calibri"/>
              <a:cs typeface="Calibri"/>
            </a:endParaRPr>
          </a:p>
          <a:p>
            <a:pPr marL="12700" algn="just">
              <a:lnSpc>
                <a:spcPct val="100000"/>
              </a:lnSpc>
              <a:spcBef>
                <a:spcPts val="30"/>
              </a:spcBef>
            </a:pPr>
            <a:r>
              <a:rPr sz="2400" i="1" spc="-5" dirty="0">
                <a:latin typeface="Calibri"/>
                <a:cs typeface="Calibri"/>
              </a:rPr>
              <a:t>equipment</a:t>
            </a:r>
            <a:r>
              <a:rPr sz="2400" i="1" spc="-20" dirty="0">
                <a:latin typeface="Calibri"/>
                <a:cs typeface="Calibri"/>
              </a:rPr>
              <a:t> </a:t>
            </a:r>
            <a:r>
              <a:rPr sz="2400" i="1" spc="-5" dirty="0">
                <a:latin typeface="Calibri"/>
                <a:cs typeface="Calibri"/>
              </a:rPr>
              <a:t>suppliers.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700">
              <a:latin typeface="Calibri"/>
              <a:cs typeface="Calibri"/>
            </a:endParaRPr>
          </a:p>
          <a:p>
            <a:pPr marL="12700" marR="3696335">
              <a:lnSpc>
                <a:spcPct val="100000"/>
              </a:lnSpc>
            </a:pPr>
            <a:r>
              <a:rPr sz="2800" spc="-20" dirty="0">
                <a:latin typeface="Calibri"/>
                <a:cs typeface="Calibri"/>
              </a:rPr>
              <a:t>example: </a:t>
            </a:r>
            <a:r>
              <a:rPr sz="2400" i="1" spc="-5" dirty="0">
                <a:latin typeface="Calibri"/>
                <a:cs typeface="Calibri"/>
              </a:rPr>
              <a:t>roadways ,websites </a:t>
            </a:r>
            <a:r>
              <a:rPr sz="2400" i="1" spc="-15" dirty="0">
                <a:latin typeface="Calibri"/>
                <a:cs typeface="Calibri"/>
              </a:rPr>
              <a:t>etc  </a:t>
            </a:r>
            <a:r>
              <a:rPr sz="2800" spc="-10" dirty="0">
                <a:latin typeface="Calibri"/>
                <a:cs typeface="Calibri"/>
              </a:rPr>
              <a:t>results</a:t>
            </a:r>
            <a:r>
              <a:rPr sz="2400" i="1" spc="-10" dirty="0">
                <a:latin typeface="Calibri"/>
                <a:cs typeface="Calibri"/>
              </a:rPr>
              <a:t>: </a:t>
            </a:r>
            <a:r>
              <a:rPr sz="2400" i="1" spc="-5" dirty="0">
                <a:latin typeface="Calibri"/>
                <a:cs typeface="Calibri"/>
              </a:rPr>
              <a:t>continually </a:t>
            </a:r>
            <a:r>
              <a:rPr sz="2400" i="1" dirty="0">
                <a:latin typeface="Calibri"/>
                <a:cs typeface="Calibri"/>
              </a:rPr>
              <a:t>improving </a:t>
            </a:r>
            <a:r>
              <a:rPr sz="2400" i="1" spc="-5" dirty="0">
                <a:latin typeface="Calibri"/>
                <a:cs typeface="Calibri"/>
              </a:rPr>
              <a:t>equipment  </a:t>
            </a:r>
            <a:r>
              <a:rPr sz="2800" spc="-10" dirty="0">
                <a:latin typeface="Calibri"/>
                <a:cs typeface="Calibri"/>
              </a:rPr>
              <a:t>maintenance department  responsibility:</a:t>
            </a:r>
            <a:endParaRPr sz="2800">
              <a:latin typeface="Calibri"/>
              <a:cs typeface="Calibri"/>
            </a:endParaRPr>
          </a:p>
          <a:p>
            <a:pPr marL="469900">
              <a:lnSpc>
                <a:spcPct val="100000"/>
              </a:lnSpc>
            </a:pPr>
            <a:r>
              <a:rPr sz="2800" spc="-5" dirty="0">
                <a:latin typeface="Calibri"/>
                <a:cs typeface="Calibri"/>
              </a:rPr>
              <a:t>- </a:t>
            </a:r>
            <a:r>
              <a:rPr sz="2400" i="1" dirty="0">
                <a:latin typeface="Calibri"/>
                <a:cs typeface="Calibri"/>
              </a:rPr>
              <a:t>input </a:t>
            </a:r>
            <a:r>
              <a:rPr sz="2400" i="1" spc="-10" dirty="0">
                <a:latin typeface="Calibri"/>
                <a:cs typeface="Calibri"/>
              </a:rPr>
              <a:t>to </a:t>
            </a:r>
            <a:r>
              <a:rPr sz="2400" i="1" spc="-5" dirty="0">
                <a:latin typeface="Calibri"/>
                <a:cs typeface="Calibri"/>
              </a:rPr>
              <a:t>equipment</a:t>
            </a:r>
            <a:r>
              <a:rPr sz="2400" i="1" spc="-10" dirty="0">
                <a:latin typeface="Calibri"/>
                <a:cs typeface="Calibri"/>
              </a:rPr>
              <a:t> </a:t>
            </a:r>
            <a:r>
              <a:rPr sz="2400" i="1" spc="-5" dirty="0">
                <a:latin typeface="Calibri"/>
                <a:cs typeface="Calibri"/>
              </a:rPr>
              <a:t>design</a:t>
            </a:r>
            <a:endParaRPr sz="2400">
              <a:latin typeface="Calibri"/>
              <a:cs typeface="Calibri"/>
            </a:endParaRPr>
          </a:p>
          <a:p>
            <a:pPr marL="469900" marR="3974465">
              <a:lnSpc>
                <a:spcPct val="100000"/>
              </a:lnSpc>
              <a:spcBef>
                <a:spcPts val="30"/>
              </a:spcBef>
            </a:pPr>
            <a:r>
              <a:rPr sz="2400" i="1" dirty="0">
                <a:latin typeface="Calibri"/>
                <a:cs typeface="Calibri"/>
              </a:rPr>
              <a:t>- </a:t>
            </a:r>
            <a:r>
              <a:rPr sz="2400" i="1" spc="-5" dirty="0">
                <a:latin typeface="Calibri"/>
                <a:cs typeface="Calibri"/>
              </a:rPr>
              <a:t>minimize </a:t>
            </a:r>
            <a:r>
              <a:rPr sz="2400" i="1" dirty="0">
                <a:latin typeface="Calibri"/>
                <a:cs typeface="Calibri"/>
              </a:rPr>
              <a:t>&amp; </a:t>
            </a:r>
            <a:r>
              <a:rPr sz="2400" i="1" spc="-5" dirty="0">
                <a:latin typeface="Calibri"/>
                <a:cs typeface="Calibri"/>
              </a:rPr>
              <a:t>eliminate</a:t>
            </a:r>
            <a:r>
              <a:rPr sz="2400" i="1" spc="-55" dirty="0">
                <a:latin typeface="Calibri"/>
                <a:cs typeface="Calibri"/>
              </a:rPr>
              <a:t> </a:t>
            </a:r>
            <a:r>
              <a:rPr sz="2400" i="1" spc="-10" dirty="0">
                <a:latin typeface="Calibri"/>
                <a:cs typeface="Calibri"/>
              </a:rPr>
              <a:t>maintenance  </a:t>
            </a:r>
            <a:r>
              <a:rPr sz="2400" i="1" spc="-5" dirty="0">
                <a:latin typeface="Calibri"/>
                <a:cs typeface="Calibri"/>
              </a:rPr>
              <a:t>requirements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5600700" y="1981187"/>
            <a:ext cx="3543299" cy="46563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8739" y="10160"/>
            <a:ext cx="8813165" cy="13055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z="2800" b="1" spc="-20" dirty="0">
                <a:latin typeface="Calibri"/>
                <a:cs typeface="Calibri"/>
              </a:rPr>
              <a:t>Preventive </a:t>
            </a:r>
            <a:r>
              <a:rPr sz="2800" b="1" spc="-15" dirty="0">
                <a:latin typeface="Calibri"/>
                <a:cs typeface="Calibri"/>
              </a:rPr>
              <a:t>maintenance: </a:t>
            </a:r>
            <a:r>
              <a:rPr sz="2800" spc="-10" dirty="0"/>
              <a:t>Modification </a:t>
            </a:r>
            <a:r>
              <a:rPr sz="2800" spc="-5" dirty="0"/>
              <a:t>of a </a:t>
            </a:r>
            <a:r>
              <a:rPr sz="2800" spc="-15" dirty="0"/>
              <a:t>software product  </a:t>
            </a:r>
            <a:r>
              <a:rPr sz="2800" spc="-10" dirty="0"/>
              <a:t>after delivery </a:t>
            </a:r>
            <a:r>
              <a:rPr sz="2800" spc="-20" dirty="0"/>
              <a:t>to </a:t>
            </a:r>
            <a:r>
              <a:rPr sz="2800" spc="-15" dirty="0"/>
              <a:t>detect </a:t>
            </a:r>
            <a:r>
              <a:rPr sz="2800" spc="-5" dirty="0"/>
              <a:t>and </a:t>
            </a:r>
            <a:r>
              <a:rPr sz="2800" spc="-15" dirty="0"/>
              <a:t>correct latent faults </a:t>
            </a:r>
            <a:r>
              <a:rPr sz="2800" spc="-5" dirty="0"/>
              <a:t>in the  </a:t>
            </a:r>
            <a:r>
              <a:rPr sz="2800" spc="-15" dirty="0"/>
              <a:t>software product </a:t>
            </a:r>
            <a:r>
              <a:rPr sz="2800" spc="-30" dirty="0"/>
              <a:t>before </a:t>
            </a:r>
            <a:r>
              <a:rPr sz="2800" spc="-10" dirty="0"/>
              <a:t>they </a:t>
            </a:r>
            <a:r>
              <a:rPr sz="2800" spc="-15" dirty="0"/>
              <a:t>become </a:t>
            </a:r>
            <a:r>
              <a:rPr sz="2800" spc="-20" dirty="0"/>
              <a:t>effective</a:t>
            </a:r>
            <a:r>
              <a:rPr sz="2800" spc="120" dirty="0"/>
              <a:t> </a:t>
            </a:r>
            <a:r>
              <a:rPr sz="2800" spc="-15" dirty="0"/>
              <a:t>faults.</a:t>
            </a:r>
            <a:endParaRPr sz="28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35940" y="1382013"/>
            <a:ext cx="4982210" cy="55162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25" dirty="0">
                <a:latin typeface="Calibri"/>
                <a:cs typeface="Calibri"/>
              </a:rPr>
              <a:t>system:</a:t>
            </a:r>
            <a:endParaRPr sz="2800">
              <a:latin typeface="Calibri"/>
              <a:cs typeface="Calibri"/>
            </a:endParaRPr>
          </a:p>
          <a:p>
            <a:pPr marL="629920" indent="-160655">
              <a:lnSpc>
                <a:spcPct val="100000"/>
              </a:lnSpc>
              <a:spcBef>
                <a:spcPts val="30"/>
              </a:spcBef>
              <a:buChar char="-"/>
              <a:tabLst>
                <a:tab pos="630555" algn="l"/>
              </a:tabLst>
            </a:pPr>
            <a:r>
              <a:rPr sz="2400" i="1" spc="-5" dirty="0">
                <a:latin typeface="Calibri"/>
                <a:cs typeface="Calibri"/>
              </a:rPr>
              <a:t>periodic </a:t>
            </a:r>
            <a:r>
              <a:rPr sz="2400" i="1" spc="-10" dirty="0">
                <a:latin typeface="Calibri"/>
                <a:cs typeface="Calibri"/>
              </a:rPr>
              <a:t>adjustments </a:t>
            </a:r>
            <a:r>
              <a:rPr sz="2400" i="1" dirty="0">
                <a:latin typeface="Calibri"/>
                <a:cs typeface="Calibri"/>
              </a:rPr>
              <a:t>&amp; </a:t>
            </a:r>
            <a:r>
              <a:rPr sz="2400" i="1" spc="-10" dirty="0">
                <a:latin typeface="Calibri"/>
                <a:cs typeface="Calibri"/>
              </a:rPr>
              <a:t>checks</a:t>
            </a:r>
            <a:endParaRPr sz="2400">
              <a:latin typeface="Calibri"/>
              <a:cs typeface="Calibri"/>
            </a:endParaRPr>
          </a:p>
          <a:p>
            <a:pPr marL="629920" indent="-160655">
              <a:lnSpc>
                <a:spcPct val="100000"/>
              </a:lnSpc>
              <a:buChar char="-"/>
              <a:tabLst>
                <a:tab pos="630555" algn="l"/>
              </a:tabLst>
            </a:pPr>
            <a:r>
              <a:rPr sz="2400" i="1" dirty="0">
                <a:latin typeface="Calibri"/>
                <a:cs typeface="Calibri"/>
              </a:rPr>
              <a:t>periodic </a:t>
            </a:r>
            <a:r>
              <a:rPr sz="2400" i="1" spc="-5" dirty="0">
                <a:latin typeface="Calibri"/>
                <a:cs typeface="Calibri"/>
              </a:rPr>
              <a:t>replacement of </a:t>
            </a:r>
            <a:r>
              <a:rPr sz="2400" i="1" dirty="0">
                <a:latin typeface="Calibri"/>
                <a:cs typeface="Calibri"/>
              </a:rPr>
              <a:t>worn</a:t>
            </a:r>
            <a:r>
              <a:rPr sz="2400" i="1" spc="-55" dirty="0">
                <a:latin typeface="Calibri"/>
                <a:cs typeface="Calibri"/>
              </a:rPr>
              <a:t> </a:t>
            </a:r>
            <a:r>
              <a:rPr sz="2400" i="1" spc="-5" dirty="0">
                <a:latin typeface="Calibri"/>
                <a:cs typeface="Calibri"/>
              </a:rPr>
              <a:t>parts</a:t>
            </a:r>
            <a:endParaRPr sz="2400">
              <a:latin typeface="Calibri"/>
              <a:cs typeface="Calibri"/>
            </a:endParaRPr>
          </a:p>
          <a:p>
            <a:pPr marL="629920" indent="-160655">
              <a:lnSpc>
                <a:spcPts val="2865"/>
              </a:lnSpc>
              <a:buChar char="-"/>
              <a:tabLst>
                <a:tab pos="630555" algn="l"/>
              </a:tabLst>
            </a:pPr>
            <a:r>
              <a:rPr sz="2400" i="1" spc="-5" dirty="0">
                <a:latin typeface="Calibri"/>
                <a:cs typeface="Calibri"/>
              </a:rPr>
              <a:t>periodic</a:t>
            </a:r>
            <a:r>
              <a:rPr sz="2400" i="1" spc="-10" dirty="0">
                <a:latin typeface="Calibri"/>
                <a:cs typeface="Calibri"/>
              </a:rPr>
              <a:t> </a:t>
            </a:r>
            <a:r>
              <a:rPr sz="2400" i="1" spc="-5" dirty="0">
                <a:latin typeface="Calibri"/>
                <a:cs typeface="Calibri"/>
              </a:rPr>
              <a:t>overhaul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ts val="3345"/>
              </a:lnSpc>
            </a:pPr>
            <a:r>
              <a:rPr sz="2800" spc="-10" dirty="0">
                <a:latin typeface="Calibri"/>
                <a:cs typeface="Calibri"/>
              </a:rPr>
              <a:t>characteristics:</a:t>
            </a:r>
            <a:endParaRPr sz="2800">
              <a:latin typeface="Calibri"/>
              <a:cs typeface="Calibri"/>
            </a:endParaRPr>
          </a:p>
          <a:p>
            <a:pPr marL="629920" indent="-160655">
              <a:lnSpc>
                <a:spcPct val="100000"/>
              </a:lnSpc>
              <a:spcBef>
                <a:spcPts val="30"/>
              </a:spcBef>
              <a:buChar char="-"/>
              <a:tabLst>
                <a:tab pos="630555" algn="l"/>
              </a:tabLst>
            </a:pPr>
            <a:r>
              <a:rPr sz="2400" i="1" dirty="0">
                <a:latin typeface="Calibri"/>
                <a:cs typeface="Calibri"/>
              </a:rPr>
              <a:t>more </a:t>
            </a:r>
            <a:r>
              <a:rPr sz="2400" i="1" spc="-10" dirty="0">
                <a:latin typeface="Calibri"/>
                <a:cs typeface="Calibri"/>
              </a:rPr>
              <a:t>predictable</a:t>
            </a:r>
            <a:endParaRPr sz="2400">
              <a:latin typeface="Calibri"/>
              <a:cs typeface="Calibri"/>
            </a:endParaRPr>
          </a:p>
          <a:p>
            <a:pPr marL="629920" indent="-160655">
              <a:lnSpc>
                <a:spcPts val="2865"/>
              </a:lnSpc>
              <a:buChar char="-"/>
              <a:tabLst>
                <a:tab pos="630555" algn="l"/>
              </a:tabLst>
            </a:pPr>
            <a:r>
              <a:rPr sz="2400" i="1" spc="-5" dirty="0">
                <a:latin typeface="Calibri"/>
                <a:cs typeface="Calibri"/>
              </a:rPr>
              <a:t>more efficient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ts val="3345"/>
              </a:lnSpc>
            </a:pPr>
            <a:r>
              <a:rPr sz="2800" spc="-15" dirty="0">
                <a:latin typeface="Calibri"/>
                <a:cs typeface="Calibri"/>
              </a:rPr>
              <a:t>example</a:t>
            </a:r>
            <a:r>
              <a:rPr sz="2400" spc="-15" dirty="0">
                <a:latin typeface="Calibri"/>
                <a:cs typeface="Calibri"/>
              </a:rPr>
              <a:t>: </a:t>
            </a:r>
            <a:r>
              <a:rPr sz="2400" i="1" dirty="0">
                <a:latin typeface="Calibri"/>
                <a:cs typeface="Calibri"/>
              </a:rPr>
              <a:t>changing </a:t>
            </a:r>
            <a:r>
              <a:rPr sz="2400" i="1" spc="-5" dirty="0">
                <a:latin typeface="Calibri"/>
                <a:cs typeface="Calibri"/>
              </a:rPr>
              <a:t>oil </a:t>
            </a:r>
            <a:r>
              <a:rPr sz="2400" i="1" dirty="0">
                <a:latin typeface="Calibri"/>
                <a:cs typeface="Calibri"/>
              </a:rPr>
              <a:t>&amp;</a:t>
            </a:r>
            <a:r>
              <a:rPr sz="2400" i="1" spc="-20" dirty="0">
                <a:latin typeface="Calibri"/>
                <a:cs typeface="Calibri"/>
              </a:rPr>
              <a:t> </a:t>
            </a:r>
            <a:r>
              <a:rPr sz="2400" i="1" spc="-10" dirty="0">
                <a:latin typeface="Calibri"/>
                <a:cs typeface="Calibri"/>
              </a:rPr>
              <a:t>filters</a:t>
            </a:r>
            <a:endParaRPr sz="2400">
              <a:latin typeface="Calibri"/>
              <a:cs typeface="Calibri"/>
            </a:endParaRPr>
          </a:p>
          <a:p>
            <a:pPr marL="12700" marR="2085975">
              <a:lnSpc>
                <a:spcPts val="2990"/>
              </a:lnSpc>
              <a:spcBef>
                <a:spcPts val="409"/>
              </a:spcBef>
            </a:pPr>
            <a:r>
              <a:rPr sz="2800" spc="-10" dirty="0">
                <a:latin typeface="Calibri"/>
                <a:cs typeface="Calibri"/>
              </a:rPr>
              <a:t>results: </a:t>
            </a:r>
            <a:r>
              <a:rPr sz="2400" i="1" spc="-10" dirty="0">
                <a:latin typeface="Calibri"/>
                <a:cs typeface="Calibri"/>
              </a:rPr>
              <a:t>maintain </a:t>
            </a:r>
            <a:r>
              <a:rPr sz="2400" i="1" spc="-5" dirty="0">
                <a:latin typeface="Calibri"/>
                <a:cs typeface="Calibri"/>
              </a:rPr>
              <a:t>level  of</a:t>
            </a:r>
            <a:r>
              <a:rPr sz="2400" i="1" spc="-20" dirty="0">
                <a:latin typeface="Calibri"/>
                <a:cs typeface="Calibri"/>
              </a:rPr>
              <a:t> </a:t>
            </a:r>
            <a:r>
              <a:rPr sz="2400" i="1" spc="-5" dirty="0">
                <a:latin typeface="Calibri"/>
                <a:cs typeface="Calibri"/>
              </a:rPr>
              <a:t>equipment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ts val="3215"/>
              </a:lnSpc>
            </a:pPr>
            <a:r>
              <a:rPr sz="2800" spc="-10" dirty="0">
                <a:latin typeface="Calibri"/>
                <a:cs typeface="Calibri"/>
              </a:rPr>
              <a:t>maintenance</a:t>
            </a:r>
            <a:r>
              <a:rPr sz="2800" spc="-5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department</a:t>
            </a:r>
            <a:endParaRPr sz="2800">
              <a:latin typeface="Calibri"/>
              <a:cs typeface="Calibri"/>
            </a:endParaRPr>
          </a:p>
          <a:p>
            <a:pPr marL="91440">
              <a:lnSpc>
                <a:spcPct val="100000"/>
              </a:lnSpc>
            </a:pPr>
            <a:r>
              <a:rPr sz="2800" spc="-10" dirty="0">
                <a:latin typeface="Calibri"/>
                <a:cs typeface="Calibri"/>
              </a:rPr>
              <a:t>responsibility:</a:t>
            </a:r>
            <a:endParaRPr sz="2800">
              <a:latin typeface="Calibri"/>
              <a:cs typeface="Calibri"/>
            </a:endParaRPr>
          </a:p>
          <a:p>
            <a:pPr marL="172720" indent="-160020">
              <a:lnSpc>
                <a:spcPct val="100000"/>
              </a:lnSpc>
              <a:spcBef>
                <a:spcPts val="25"/>
              </a:spcBef>
              <a:buChar char="-"/>
              <a:tabLst>
                <a:tab pos="172720" algn="l"/>
              </a:tabLst>
            </a:pPr>
            <a:r>
              <a:rPr sz="2400" i="1" dirty="0">
                <a:latin typeface="Calibri"/>
                <a:cs typeface="Calibri"/>
              </a:rPr>
              <a:t>checking, </a:t>
            </a:r>
            <a:r>
              <a:rPr sz="2400" i="1" spc="-5" dirty="0">
                <a:latin typeface="Calibri"/>
                <a:cs typeface="Calibri"/>
              </a:rPr>
              <a:t>replacing </a:t>
            </a:r>
            <a:r>
              <a:rPr sz="2400" i="1" dirty="0">
                <a:latin typeface="Calibri"/>
                <a:cs typeface="Calibri"/>
              </a:rPr>
              <a:t>&amp;</a:t>
            </a:r>
            <a:r>
              <a:rPr sz="2400" i="1" spc="-15" dirty="0">
                <a:latin typeface="Calibri"/>
                <a:cs typeface="Calibri"/>
              </a:rPr>
              <a:t> </a:t>
            </a:r>
            <a:r>
              <a:rPr sz="2400" i="1" spc="-5" dirty="0">
                <a:latin typeface="Calibri"/>
                <a:cs typeface="Calibri"/>
              </a:rPr>
              <a:t>overhauling</a:t>
            </a:r>
            <a:endParaRPr sz="2400">
              <a:latin typeface="Calibri"/>
              <a:cs typeface="Calibri"/>
            </a:endParaRPr>
          </a:p>
          <a:p>
            <a:pPr marL="172720" indent="-160020">
              <a:lnSpc>
                <a:spcPct val="100000"/>
              </a:lnSpc>
              <a:buChar char="-"/>
              <a:tabLst>
                <a:tab pos="172720" algn="l"/>
              </a:tabLst>
            </a:pPr>
            <a:r>
              <a:rPr sz="2400" i="1" spc="-5" dirty="0">
                <a:latin typeface="Calibri"/>
                <a:cs typeface="Calibri"/>
              </a:rPr>
              <a:t>perform </a:t>
            </a:r>
            <a:r>
              <a:rPr sz="2400" i="1" spc="-10" dirty="0">
                <a:latin typeface="Calibri"/>
                <a:cs typeface="Calibri"/>
              </a:rPr>
              <a:t>checks </a:t>
            </a:r>
            <a:r>
              <a:rPr sz="2400" i="1" spc="-5" dirty="0">
                <a:latin typeface="Calibri"/>
                <a:cs typeface="Calibri"/>
              </a:rPr>
              <a:t>during</a:t>
            </a:r>
            <a:r>
              <a:rPr sz="2400" i="1" spc="5" dirty="0">
                <a:latin typeface="Calibri"/>
                <a:cs typeface="Calibri"/>
              </a:rPr>
              <a:t> </a:t>
            </a:r>
            <a:r>
              <a:rPr sz="2400" i="1" spc="-10" dirty="0">
                <a:latin typeface="Calibri"/>
                <a:cs typeface="Calibri"/>
              </a:rPr>
              <a:t>maintenance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4724400" y="2667000"/>
            <a:ext cx="4419599" cy="31242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8739" y="7112"/>
            <a:ext cx="8573135" cy="14897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3200" b="1" spc="-20" dirty="0">
                <a:latin typeface="Calibri"/>
                <a:cs typeface="Calibri"/>
              </a:rPr>
              <a:t>Perfective </a:t>
            </a:r>
            <a:r>
              <a:rPr sz="3200" b="1" spc="-10" dirty="0">
                <a:latin typeface="Calibri"/>
                <a:cs typeface="Calibri"/>
              </a:rPr>
              <a:t>maintenance: </a:t>
            </a:r>
            <a:r>
              <a:rPr sz="3200" spc="-10" dirty="0"/>
              <a:t>Modification </a:t>
            </a:r>
            <a:r>
              <a:rPr sz="3200" spc="-5" dirty="0"/>
              <a:t>of </a:t>
            </a:r>
            <a:r>
              <a:rPr sz="3200" dirty="0"/>
              <a:t>a </a:t>
            </a:r>
            <a:r>
              <a:rPr sz="3200" spc="-15" dirty="0"/>
              <a:t>software  </a:t>
            </a:r>
            <a:r>
              <a:rPr sz="3200" spc="-10" dirty="0"/>
              <a:t>product </a:t>
            </a:r>
            <a:r>
              <a:rPr sz="3200" spc="-15" dirty="0"/>
              <a:t>after </a:t>
            </a:r>
            <a:r>
              <a:rPr sz="3200" spc="-10" dirty="0"/>
              <a:t>delivery </a:t>
            </a:r>
            <a:r>
              <a:rPr sz="3200" spc="-20" dirty="0"/>
              <a:t>to </a:t>
            </a:r>
            <a:r>
              <a:rPr sz="3200" spc="-15" dirty="0"/>
              <a:t>improve</a:t>
            </a:r>
            <a:r>
              <a:rPr sz="3200" spc="40" dirty="0"/>
              <a:t> </a:t>
            </a:r>
            <a:r>
              <a:rPr sz="3200" spc="-10" dirty="0"/>
              <a:t>performance</a:t>
            </a:r>
            <a:endParaRPr sz="3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3200" dirty="0"/>
              <a:t>or</a:t>
            </a:r>
            <a:r>
              <a:rPr sz="3200" spc="-25" dirty="0"/>
              <a:t> </a:t>
            </a:r>
            <a:r>
              <a:rPr sz="3200" spc="-20" dirty="0"/>
              <a:t>maintainability.</a:t>
            </a:r>
            <a:endParaRPr sz="3200"/>
          </a:p>
        </p:txBody>
      </p:sp>
      <p:sp>
        <p:nvSpPr>
          <p:cNvPr id="3" name="object 3"/>
          <p:cNvSpPr txBox="1"/>
          <p:nvPr/>
        </p:nvSpPr>
        <p:spPr>
          <a:xfrm>
            <a:off x="78739" y="1731391"/>
            <a:ext cx="8053070" cy="47847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800" spc="-25" dirty="0">
                <a:latin typeface="Calibri"/>
                <a:cs typeface="Calibri"/>
              </a:rPr>
              <a:t>system</a:t>
            </a:r>
            <a:r>
              <a:rPr sz="2400" spc="-25" dirty="0">
                <a:latin typeface="Calibri"/>
                <a:cs typeface="Calibri"/>
              </a:rPr>
              <a:t>: </a:t>
            </a:r>
            <a:r>
              <a:rPr sz="2400" i="1" spc="-5" dirty="0">
                <a:latin typeface="Calibri"/>
                <a:cs typeface="Calibri"/>
              </a:rPr>
              <a:t>periodic measurement </a:t>
            </a:r>
            <a:r>
              <a:rPr sz="2400" i="1" dirty="0">
                <a:latin typeface="Calibri"/>
                <a:cs typeface="Calibri"/>
              </a:rPr>
              <a:t>&amp; </a:t>
            </a:r>
            <a:r>
              <a:rPr sz="2400" i="1" spc="-5" dirty="0">
                <a:latin typeface="Calibri"/>
                <a:cs typeface="Calibri"/>
              </a:rPr>
              <a:t>trending of equipment</a:t>
            </a:r>
            <a:r>
              <a:rPr sz="2400" i="1" spc="45" dirty="0">
                <a:latin typeface="Calibri"/>
                <a:cs typeface="Calibri"/>
              </a:rPr>
              <a:t> </a:t>
            </a:r>
            <a:r>
              <a:rPr sz="2400" i="1" spc="-5" dirty="0">
                <a:latin typeface="Calibri"/>
                <a:cs typeface="Calibri"/>
              </a:rPr>
              <a:t>process</a:t>
            </a:r>
            <a:endParaRPr sz="24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2800" spc="-10" dirty="0">
                <a:latin typeface="Calibri"/>
                <a:cs typeface="Calibri"/>
              </a:rPr>
              <a:t>characteristics:</a:t>
            </a:r>
            <a:endParaRPr sz="2800">
              <a:latin typeface="Calibri"/>
              <a:cs typeface="Calibri"/>
            </a:endParaRPr>
          </a:p>
          <a:p>
            <a:pPr marL="629920" indent="-160020">
              <a:lnSpc>
                <a:spcPct val="100000"/>
              </a:lnSpc>
              <a:spcBef>
                <a:spcPts val="30"/>
              </a:spcBef>
              <a:buChar char="-"/>
              <a:tabLst>
                <a:tab pos="629920" algn="l"/>
              </a:tabLst>
            </a:pPr>
            <a:r>
              <a:rPr sz="2400" i="1" spc="-10" dirty="0">
                <a:latin typeface="Calibri"/>
                <a:cs typeface="Calibri"/>
              </a:rPr>
              <a:t>predictable maintenance</a:t>
            </a:r>
            <a:r>
              <a:rPr sz="2400" i="1" spc="15" dirty="0">
                <a:latin typeface="Calibri"/>
                <a:cs typeface="Calibri"/>
              </a:rPr>
              <a:t> </a:t>
            </a:r>
            <a:r>
              <a:rPr sz="2400" i="1" spc="-5" dirty="0">
                <a:latin typeface="Calibri"/>
                <a:cs typeface="Calibri"/>
              </a:rPr>
              <a:t>requirements</a:t>
            </a:r>
            <a:endParaRPr sz="2400">
              <a:latin typeface="Calibri"/>
              <a:cs typeface="Calibri"/>
            </a:endParaRPr>
          </a:p>
          <a:p>
            <a:pPr marL="469900">
              <a:lnSpc>
                <a:spcPct val="100000"/>
              </a:lnSpc>
            </a:pPr>
            <a:r>
              <a:rPr sz="2400" spc="-5" dirty="0">
                <a:latin typeface="Calibri"/>
                <a:cs typeface="Calibri"/>
              </a:rPr>
              <a:t>-</a:t>
            </a:r>
            <a:r>
              <a:rPr sz="2400" i="1" spc="-5" dirty="0">
                <a:latin typeface="Calibri"/>
                <a:cs typeface="Calibri"/>
              </a:rPr>
              <a:t>planned </a:t>
            </a:r>
            <a:r>
              <a:rPr sz="2400" i="1" dirty="0">
                <a:latin typeface="Calibri"/>
                <a:cs typeface="Calibri"/>
              </a:rPr>
              <a:t>&amp; </a:t>
            </a:r>
            <a:r>
              <a:rPr sz="2400" i="1" spc="-5" dirty="0">
                <a:latin typeface="Calibri"/>
                <a:cs typeface="Calibri"/>
              </a:rPr>
              <a:t>scheduled equipment</a:t>
            </a:r>
            <a:r>
              <a:rPr sz="2400" i="1" spc="-20" dirty="0">
                <a:latin typeface="Calibri"/>
                <a:cs typeface="Calibri"/>
              </a:rPr>
              <a:t> </a:t>
            </a:r>
            <a:r>
              <a:rPr sz="2400" i="1" spc="-5" dirty="0">
                <a:latin typeface="Calibri"/>
                <a:cs typeface="Calibri"/>
              </a:rPr>
              <a:t>repairs</a:t>
            </a:r>
            <a:endParaRPr sz="24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700">
              <a:latin typeface="Calibri"/>
              <a:cs typeface="Calibri"/>
            </a:endParaRPr>
          </a:p>
          <a:p>
            <a:pPr marL="12700" marR="2187575">
              <a:lnSpc>
                <a:spcPct val="100000"/>
              </a:lnSpc>
            </a:pPr>
            <a:r>
              <a:rPr sz="2800" spc="-20" dirty="0">
                <a:latin typeface="Calibri"/>
                <a:cs typeface="Calibri"/>
              </a:rPr>
              <a:t>example: </a:t>
            </a:r>
            <a:r>
              <a:rPr sz="2400" i="1" spc="-5" dirty="0">
                <a:latin typeface="Calibri"/>
                <a:cs typeface="Calibri"/>
              </a:rPr>
              <a:t>software updates and </a:t>
            </a:r>
            <a:r>
              <a:rPr sz="2400" i="1" dirty="0">
                <a:latin typeface="Calibri"/>
                <a:cs typeface="Calibri"/>
              </a:rPr>
              <a:t>service </a:t>
            </a:r>
            <a:r>
              <a:rPr sz="2400" i="1" spc="-10" dirty="0">
                <a:latin typeface="Calibri"/>
                <a:cs typeface="Calibri"/>
              </a:rPr>
              <a:t>packs.  </a:t>
            </a:r>
            <a:r>
              <a:rPr sz="2800" spc="-10" dirty="0">
                <a:latin typeface="Calibri"/>
                <a:cs typeface="Calibri"/>
              </a:rPr>
              <a:t>results: </a:t>
            </a:r>
            <a:r>
              <a:rPr sz="2400" i="1" spc="-10" dirty="0">
                <a:latin typeface="Calibri"/>
                <a:cs typeface="Calibri"/>
              </a:rPr>
              <a:t>maintain </a:t>
            </a:r>
            <a:r>
              <a:rPr sz="2400" i="1" spc="-5" dirty="0">
                <a:latin typeface="Calibri"/>
                <a:cs typeface="Calibri"/>
              </a:rPr>
              <a:t>equipment performance  </a:t>
            </a:r>
            <a:r>
              <a:rPr sz="2400" i="1" dirty="0">
                <a:latin typeface="Calibri"/>
                <a:cs typeface="Calibri"/>
              </a:rPr>
              <a:t>with </a:t>
            </a:r>
            <a:r>
              <a:rPr sz="2400" i="1" spc="-5" dirty="0">
                <a:latin typeface="Calibri"/>
                <a:cs typeface="Calibri"/>
              </a:rPr>
              <a:t>minimal disruption </a:t>
            </a:r>
            <a:r>
              <a:rPr sz="2400" i="1" spc="-10" dirty="0">
                <a:latin typeface="Calibri"/>
                <a:cs typeface="Calibri"/>
              </a:rPr>
              <a:t>to </a:t>
            </a:r>
            <a:r>
              <a:rPr sz="2400" i="1" spc="-5" dirty="0">
                <a:latin typeface="Calibri"/>
                <a:cs typeface="Calibri"/>
              </a:rPr>
              <a:t>production  </a:t>
            </a:r>
            <a:r>
              <a:rPr sz="2800" spc="-10" dirty="0">
                <a:latin typeface="Calibri"/>
                <a:cs typeface="Calibri"/>
              </a:rPr>
              <a:t>maintenance department</a:t>
            </a:r>
            <a:r>
              <a:rPr sz="2800" spc="5" dirty="0">
                <a:latin typeface="Calibri"/>
                <a:cs typeface="Calibri"/>
              </a:rPr>
              <a:t> </a:t>
            </a:r>
            <a:r>
              <a:rPr sz="2800" spc="-10" dirty="0">
                <a:latin typeface="Calibri"/>
                <a:cs typeface="Calibri"/>
              </a:rPr>
              <a:t>responsibility:</a:t>
            </a:r>
            <a:endParaRPr sz="2800">
              <a:latin typeface="Calibri"/>
              <a:cs typeface="Calibri"/>
            </a:endParaRPr>
          </a:p>
          <a:p>
            <a:pPr marL="629920" indent="-160020">
              <a:lnSpc>
                <a:spcPct val="100000"/>
              </a:lnSpc>
              <a:spcBef>
                <a:spcPts val="30"/>
              </a:spcBef>
              <a:buChar char="-"/>
              <a:tabLst>
                <a:tab pos="629920" algn="l"/>
              </a:tabLst>
            </a:pPr>
            <a:r>
              <a:rPr sz="2400" i="1" dirty="0">
                <a:latin typeface="Calibri"/>
                <a:cs typeface="Calibri"/>
              </a:rPr>
              <a:t>log </a:t>
            </a:r>
            <a:r>
              <a:rPr sz="2400" i="1" spc="-5" dirty="0">
                <a:latin typeface="Calibri"/>
                <a:cs typeface="Calibri"/>
              </a:rPr>
              <a:t>equipment </a:t>
            </a:r>
            <a:r>
              <a:rPr sz="2400" i="1" dirty="0">
                <a:latin typeface="Calibri"/>
                <a:cs typeface="Calibri"/>
              </a:rPr>
              <a:t>repairs</a:t>
            </a:r>
            <a:endParaRPr sz="2400">
              <a:latin typeface="Calibri"/>
              <a:cs typeface="Calibri"/>
            </a:endParaRPr>
          </a:p>
          <a:p>
            <a:pPr marL="629920" indent="-160020">
              <a:lnSpc>
                <a:spcPct val="100000"/>
              </a:lnSpc>
              <a:buChar char="-"/>
              <a:tabLst>
                <a:tab pos="629920" algn="l"/>
              </a:tabLst>
            </a:pPr>
            <a:r>
              <a:rPr sz="2400" i="1" dirty="0">
                <a:latin typeface="Calibri"/>
                <a:cs typeface="Calibri"/>
              </a:rPr>
              <a:t>trend</a:t>
            </a:r>
            <a:r>
              <a:rPr sz="2400" i="1" spc="-10" dirty="0">
                <a:latin typeface="Calibri"/>
                <a:cs typeface="Calibri"/>
              </a:rPr>
              <a:t> </a:t>
            </a:r>
            <a:r>
              <a:rPr sz="2400" i="1" spc="-15" dirty="0">
                <a:latin typeface="Calibri"/>
                <a:cs typeface="Calibri"/>
              </a:rPr>
              <a:t>data</a:t>
            </a:r>
            <a:endParaRPr sz="2400">
              <a:latin typeface="Calibri"/>
              <a:cs typeface="Calibri"/>
            </a:endParaRPr>
          </a:p>
          <a:p>
            <a:pPr marL="629920" indent="-160020">
              <a:lnSpc>
                <a:spcPct val="100000"/>
              </a:lnSpc>
              <a:buChar char="-"/>
              <a:tabLst>
                <a:tab pos="629920" algn="l"/>
              </a:tabLst>
            </a:pPr>
            <a:r>
              <a:rPr sz="2400" i="1" spc="-5" dirty="0">
                <a:latin typeface="Calibri"/>
                <a:cs typeface="Calibri"/>
              </a:rPr>
              <a:t>predict equipment repair</a:t>
            </a:r>
            <a:r>
              <a:rPr sz="2400" i="1" spc="-10" dirty="0">
                <a:latin typeface="Calibri"/>
                <a:cs typeface="Calibri"/>
              </a:rPr>
              <a:t> </a:t>
            </a:r>
            <a:r>
              <a:rPr sz="2400" i="1" spc="-5" dirty="0">
                <a:latin typeface="Calibri"/>
                <a:cs typeface="Calibri"/>
              </a:rPr>
              <a:t>cycles</a:t>
            </a:r>
            <a:endParaRPr sz="2400">
              <a:latin typeface="Calibri"/>
              <a:cs typeface="Calibri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5943600" y="2438400"/>
            <a:ext cx="3200400" cy="441959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0627" y="49783"/>
            <a:ext cx="5151120" cy="696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15" dirty="0"/>
              <a:t>Software</a:t>
            </a:r>
            <a:r>
              <a:rPr spc="-60" dirty="0"/>
              <a:t> </a:t>
            </a:r>
            <a:r>
              <a:rPr spc="-10" dirty="0"/>
              <a:t>maintenance</a:t>
            </a:r>
          </a:p>
        </p:txBody>
      </p:sp>
      <p:sp>
        <p:nvSpPr>
          <p:cNvPr id="3" name="object 3"/>
          <p:cNvSpPr/>
          <p:nvPr/>
        </p:nvSpPr>
        <p:spPr>
          <a:xfrm>
            <a:off x="4648200" y="2362200"/>
            <a:ext cx="4495799" cy="445416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535330" y="1077213"/>
            <a:ext cx="7009765" cy="49123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marR="5080">
              <a:lnSpc>
                <a:spcPct val="100000"/>
              </a:lnSpc>
              <a:spcBef>
                <a:spcPts val="95"/>
              </a:spcBef>
            </a:pPr>
            <a:r>
              <a:rPr sz="2800" b="1" i="1" spc="-5" dirty="0">
                <a:latin typeface="Calibri"/>
                <a:cs typeface="Calibri"/>
              </a:rPr>
              <a:t>Software </a:t>
            </a:r>
            <a:r>
              <a:rPr sz="2800" b="1" i="1" spc="-15" dirty="0">
                <a:latin typeface="Calibri"/>
                <a:cs typeface="Calibri"/>
              </a:rPr>
              <a:t>maintenance </a:t>
            </a:r>
            <a:r>
              <a:rPr sz="2800" b="1" i="1" spc="-5" dirty="0">
                <a:latin typeface="Calibri"/>
                <a:cs typeface="Calibri"/>
              </a:rPr>
              <a:t>is the </a:t>
            </a:r>
            <a:r>
              <a:rPr sz="2800" b="1" i="1" spc="-10" dirty="0">
                <a:latin typeface="Calibri"/>
                <a:cs typeface="Calibri"/>
              </a:rPr>
              <a:t>process of  </a:t>
            </a:r>
            <a:r>
              <a:rPr sz="2800" b="1" i="1" spc="-5" dirty="0">
                <a:latin typeface="Calibri"/>
                <a:cs typeface="Calibri"/>
              </a:rPr>
              <a:t>changing a </a:t>
            </a:r>
            <a:r>
              <a:rPr sz="2800" b="1" i="1" spc="-25" dirty="0">
                <a:latin typeface="Calibri"/>
                <a:cs typeface="Calibri"/>
              </a:rPr>
              <a:t>system </a:t>
            </a:r>
            <a:r>
              <a:rPr sz="2800" b="1" i="1" spc="-10" dirty="0">
                <a:latin typeface="Calibri"/>
                <a:cs typeface="Calibri"/>
              </a:rPr>
              <a:t>after </a:t>
            </a:r>
            <a:r>
              <a:rPr sz="2800" b="1" i="1" spc="-5" dirty="0">
                <a:latin typeface="Calibri"/>
                <a:cs typeface="Calibri"/>
              </a:rPr>
              <a:t>it </a:t>
            </a:r>
            <a:r>
              <a:rPr sz="2800" b="1" i="1" spc="-10" dirty="0">
                <a:latin typeface="Calibri"/>
                <a:cs typeface="Calibri"/>
              </a:rPr>
              <a:t>has been</a:t>
            </a:r>
            <a:r>
              <a:rPr sz="2800" b="1" i="1" spc="114" dirty="0">
                <a:latin typeface="Calibri"/>
                <a:cs typeface="Calibri"/>
              </a:rPr>
              <a:t> </a:t>
            </a:r>
            <a:r>
              <a:rPr sz="2800" b="1" i="1" spc="-10" dirty="0">
                <a:latin typeface="Calibri"/>
                <a:cs typeface="Calibri"/>
              </a:rPr>
              <a:t>delivered.</a:t>
            </a:r>
            <a:endParaRPr sz="2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3350">
              <a:latin typeface="Calibri"/>
              <a:cs typeface="Calibri"/>
            </a:endParaRPr>
          </a:p>
          <a:p>
            <a:pPr marL="355600" marR="3253740" indent="-342900" algn="just">
              <a:lnSpc>
                <a:spcPts val="2400"/>
              </a:lnSpc>
              <a:buFont typeface="Arial"/>
              <a:buChar char="•"/>
              <a:tabLst>
                <a:tab pos="355600" algn="l"/>
              </a:tabLst>
            </a:pPr>
            <a:r>
              <a:rPr sz="2500" spc="-5" dirty="0">
                <a:latin typeface="Calibri"/>
                <a:cs typeface="Calibri"/>
              </a:rPr>
              <a:t>Modifying a </a:t>
            </a:r>
            <a:r>
              <a:rPr sz="2500" spc="-15" dirty="0">
                <a:latin typeface="Calibri"/>
                <a:cs typeface="Calibri"/>
              </a:rPr>
              <a:t>program after  </a:t>
            </a:r>
            <a:r>
              <a:rPr sz="2500" spc="-5" dirty="0">
                <a:latin typeface="Calibri"/>
                <a:cs typeface="Calibri"/>
              </a:rPr>
              <a:t>it </a:t>
            </a:r>
            <a:r>
              <a:rPr sz="2500" spc="-10" dirty="0">
                <a:latin typeface="Calibri"/>
                <a:cs typeface="Calibri"/>
              </a:rPr>
              <a:t>has </a:t>
            </a:r>
            <a:r>
              <a:rPr sz="2500" spc="-5" dirty="0">
                <a:latin typeface="Calibri"/>
                <a:cs typeface="Calibri"/>
              </a:rPr>
              <a:t>been </a:t>
            </a:r>
            <a:r>
              <a:rPr sz="2500" spc="-10" dirty="0">
                <a:latin typeface="Calibri"/>
                <a:cs typeface="Calibri"/>
              </a:rPr>
              <a:t>put </a:t>
            </a:r>
            <a:r>
              <a:rPr sz="2500" spc="-15" dirty="0">
                <a:latin typeface="Calibri"/>
                <a:cs typeface="Calibri"/>
              </a:rPr>
              <a:t>into</a:t>
            </a:r>
            <a:r>
              <a:rPr sz="2500" spc="-10" dirty="0">
                <a:latin typeface="Calibri"/>
                <a:cs typeface="Calibri"/>
              </a:rPr>
              <a:t> use.</a:t>
            </a:r>
            <a:endParaRPr sz="2500">
              <a:latin typeface="Calibri"/>
              <a:cs typeface="Calibri"/>
            </a:endParaRPr>
          </a:p>
          <a:p>
            <a:pPr marL="355600" marR="3604260" indent="-342900" algn="just">
              <a:lnSpc>
                <a:spcPts val="2400"/>
              </a:lnSpc>
              <a:spcBef>
                <a:spcPts val="605"/>
              </a:spcBef>
              <a:buFont typeface="Arial"/>
              <a:buChar char="•"/>
              <a:tabLst>
                <a:tab pos="355600" algn="l"/>
              </a:tabLst>
            </a:pPr>
            <a:r>
              <a:rPr sz="2500" spc="-5" dirty="0">
                <a:latin typeface="Calibri"/>
                <a:cs typeface="Calibri"/>
              </a:rPr>
              <a:t>Maintenance does </a:t>
            </a:r>
            <a:r>
              <a:rPr sz="2500" spc="-10" dirty="0">
                <a:latin typeface="Calibri"/>
                <a:cs typeface="Calibri"/>
              </a:rPr>
              <a:t>not  </a:t>
            </a:r>
            <a:r>
              <a:rPr sz="2500" spc="-5" dirty="0">
                <a:latin typeface="Calibri"/>
                <a:cs typeface="Calibri"/>
              </a:rPr>
              <a:t>normally </a:t>
            </a:r>
            <a:r>
              <a:rPr sz="2500" spc="-15" dirty="0">
                <a:latin typeface="Calibri"/>
                <a:cs typeface="Calibri"/>
              </a:rPr>
              <a:t>involve </a:t>
            </a:r>
            <a:r>
              <a:rPr sz="2500" spc="-5" dirty="0">
                <a:latin typeface="Calibri"/>
                <a:cs typeface="Calibri"/>
              </a:rPr>
              <a:t>major  </a:t>
            </a:r>
            <a:r>
              <a:rPr sz="2500" spc="-10" dirty="0">
                <a:latin typeface="Calibri"/>
                <a:cs typeface="Calibri"/>
              </a:rPr>
              <a:t>changes </a:t>
            </a:r>
            <a:r>
              <a:rPr sz="2500" spc="-15" dirty="0">
                <a:latin typeface="Calibri"/>
                <a:cs typeface="Calibri"/>
              </a:rPr>
              <a:t>to </a:t>
            </a:r>
            <a:r>
              <a:rPr sz="2500" spc="-5" dirty="0">
                <a:latin typeface="Calibri"/>
                <a:cs typeface="Calibri"/>
              </a:rPr>
              <a:t>the </a:t>
            </a:r>
            <a:r>
              <a:rPr sz="2500" spc="-40" dirty="0">
                <a:latin typeface="Calibri"/>
                <a:cs typeface="Calibri"/>
              </a:rPr>
              <a:t>system’s  </a:t>
            </a:r>
            <a:r>
              <a:rPr sz="2500" spc="-10" dirty="0">
                <a:latin typeface="Calibri"/>
                <a:cs typeface="Calibri"/>
              </a:rPr>
              <a:t>architecture.</a:t>
            </a:r>
            <a:endParaRPr sz="2500">
              <a:latin typeface="Calibri"/>
              <a:cs typeface="Calibri"/>
            </a:endParaRPr>
          </a:p>
          <a:p>
            <a:pPr marL="355600" marR="3274695" indent="-342900">
              <a:lnSpc>
                <a:spcPct val="80000"/>
              </a:lnSpc>
              <a:spcBef>
                <a:spcPts val="620"/>
              </a:spcBef>
              <a:buFont typeface="Arial"/>
              <a:buChar char="•"/>
              <a:tabLst>
                <a:tab pos="354965" algn="l"/>
                <a:tab pos="355600" algn="l"/>
              </a:tabLst>
            </a:pPr>
            <a:r>
              <a:rPr sz="2500" spc="-10" dirty="0">
                <a:latin typeface="Calibri"/>
                <a:cs typeface="Calibri"/>
              </a:rPr>
              <a:t>Changes </a:t>
            </a:r>
            <a:r>
              <a:rPr sz="2500" spc="-15" dirty="0">
                <a:latin typeface="Calibri"/>
                <a:cs typeface="Calibri"/>
              </a:rPr>
              <a:t>are </a:t>
            </a:r>
            <a:r>
              <a:rPr sz="2500" spc="-10" dirty="0">
                <a:latin typeface="Calibri"/>
                <a:cs typeface="Calibri"/>
              </a:rPr>
              <a:t>implemented  </a:t>
            </a:r>
            <a:r>
              <a:rPr sz="2500" spc="-15" dirty="0">
                <a:latin typeface="Calibri"/>
                <a:cs typeface="Calibri"/>
              </a:rPr>
              <a:t>by </a:t>
            </a:r>
            <a:r>
              <a:rPr sz="2500" spc="-10" dirty="0">
                <a:latin typeface="Calibri"/>
                <a:cs typeface="Calibri"/>
              </a:rPr>
              <a:t>modifying </a:t>
            </a:r>
            <a:r>
              <a:rPr sz="2500" spc="-15" dirty="0">
                <a:latin typeface="Calibri"/>
                <a:cs typeface="Calibri"/>
              </a:rPr>
              <a:t>existing  </a:t>
            </a:r>
            <a:r>
              <a:rPr sz="2500" spc="-10" dirty="0">
                <a:latin typeface="Calibri"/>
                <a:cs typeface="Calibri"/>
              </a:rPr>
              <a:t>components </a:t>
            </a:r>
            <a:r>
              <a:rPr sz="2500" spc="-5" dirty="0">
                <a:latin typeface="Calibri"/>
                <a:cs typeface="Calibri"/>
              </a:rPr>
              <a:t>and adding  </a:t>
            </a:r>
            <a:r>
              <a:rPr sz="2500" spc="-10" dirty="0">
                <a:latin typeface="Calibri"/>
                <a:cs typeface="Calibri"/>
              </a:rPr>
              <a:t>new components </a:t>
            </a:r>
            <a:r>
              <a:rPr sz="2500" spc="-15" dirty="0">
                <a:latin typeface="Calibri"/>
                <a:cs typeface="Calibri"/>
              </a:rPr>
              <a:t>to </a:t>
            </a:r>
            <a:r>
              <a:rPr sz="2500" spc="-5" dirty="0">
                <a:latin typeface="Calibri"/>
                <a:cs typeface="Calibri"/>
              </a:rPr>
              <a:t>the  </a:t>
            </a:r>
            <a:r>
              <a:rPr sz="2500" spc="-25" dirty="0">
                <a:latin typeface="Calibri"/>
                <a:cs typeface="Calibri"/>
              </a:rPr>
              <a:t>system.</a:t>
            </a:r>
            <a:endParaRPr sz="25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</TotalTime>
  <Words>872</Words>
  <Application>Microsoft Office PowerPoint</Application>
  <PresentationFormat>On-screen Show (4:3)</PresentationFormat>
  <Paragraphs>127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Calibri</vt:lpstr>
      <vt:lpstr>Arial</vt:lpstr>
      <vt:lpstr>Wingdings</vt:lpstr>
      <vt:lpstr>Times New Roman</vt:lpstr>
      <vt:lpstr>Office Theme</vt:lpstr>
      <vt:lpstr>A présentation on Maintenance</vt:lpstr>
      <vt:lpstr>Definitions</vt:lpstr>
      <vt:lpstr>PowerPoint Presentation</vt:lpstr>
      <vt:lpstr>Types of Maintenance</vt:lpstr>
      <vt:lpstr>Corrective maintenance: Reactive modification of a  software product performed after delivery to correct  discovered problems.</vt:lpstr>
      <vt:lpstr>PowerPoint Presentation</vt:lpstr>
      <vt:lpstr>Preventive maintenance: Modification of a software product  after delivery to detect and correct latent faults in the  software product before they become effective faults.</vt:lpstr>
      <vt:lpstr>Perfective maintenance: Modification of a software  product after delivery to improve performance or maintainability.</vt:lpstr>
      <vt:lpstr>Software maintenance</vt:lpstr>
      <vt:lpstr>Need for software maintenance</vt:lpstr>
      <vt:lpstr>Optimal maintenance</vt:lpstr>
      <vt:lpstr>Maintenance costs</vt:lpstr>
      <vt:lpstr>Maintenance cost factors</vt:lpstr>
      <vt:lpstr>Strategies to reduce maintenance costs:</vt:lpstr>
      <vt:lpstr>Distribution of maintenance effort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présentation on Maintenance</dc:title>
  <cp:lastModifiedBy>dell</cp:lastModifiedBy>
  <cp:revision>1</cp:revision>
  <dcterms:created xsi:type="dcterms:W3CDTF">2020-03-18T21:34:29Z</dcterms:created>
  <dcterms:modified xsi:type="dcterms:W3CDTF">2020-04-21T12:10:31Z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2011-10-23T00:00:00Z</vt:filetime>
  </property>
  <property fmtid="{D5CDD505-2E9C-101B-9397-08002B2CF9AE}" pid="3" name="Creator">
    <vt:lpwstr>Microsoft® Office PowerPoint® 2007</vt:lpwstr>
  </property>
  <property fmtid="{D5CDD505-2E9C-101B-9397-08002B2CF9AE}" pid="4" name="LastSaved">
    <vt:filetime>2020-03-18T00:00:00Z</vt:filetime>
  </property>
</Properties>
</file>